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2" r:id="rId2"/>
    <p:sldId id="361" r:id="rId3"/>
    <p:sldId id="362" r:id="rId4"/>
  </p:sldIdLst>
  <p:sldSz cx="12193588" cy="6858000"/>
  <p:notesSz cx="6797675" cy="9926638"/>
  <p:defaultTextStyle>
    <a:defPPr marL="0" marR="0" indent="0" algn="l" defTabSz="45722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1430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28611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342917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457223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571529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685834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80014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91444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  <a:srgbClr val="D9D9D9"/>
    <a:srgbClr val="12A75D"/>
    <a:srgbClr val="00A2FF"/>
    <a:srgbClr val="FFFFFF"/>
    <a:srgbClr val="B0E7FA"/>
    <a:srgbClr val="595959"/>
    <a:srgbClr val="72F2E3"/>
    <a:srgbClr val="00B0F0"/>
    <a:srgbClr val="0B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43" autoAdjust="0"/>
    <p:restoredTop sz="96296" autoAdjust="0"/>
  </p:normalViewPr>
  <p:slideViewPr>
    <p:cSldViewPr snapToGrid="0" snapToObjects="1">
      <p:cViewPr varScale="1">
        <p:scale>
          <a:sx n="108" d="100"/>
          <a:sy n="108" d="100"/>
        </p:scale>
        <p:origin x="1080" y="102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2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undmfi-dc03\&#1054;&#1073;&#1097;&#1072;&#1103;\&#1040;&#1085;&#1072;&#1083;&#1080;&#1090;&#1080;&#1095;&#1077;&#1089;&#1082;&#1086;&#1077;%20&#1091;&#1087;&#1088;&#1072;&#1074;&#1083;&#1077;&#1085;&#1080;&#1077;%20(&#1085;&#1086;&#1074;.)\&#1057;&#1087;&#1077;&#1094;&#1080;&#1072;&#1083;&#1100;&#1085;&#1099;&#1077;%20&#1087;&#1088;&#1086;&#1077;&#1082;&#1090;&#1099;\&#1060;&#1052;&#1069;&#1047;%20(&#1085;&#1086;&#1074;&#1072;&#1103;%20&#1072;&#1076;&#1088;&#1077;&#1089;&#1082;&#1072;)\&#1042;&#1057;&#1055;&#1054;&#1052;&#1040;&#1043;&#1040;&#1058;&#1045;&#1051;&#1068;&#1053;&#1067;&#1045;%20&#1052;&#1040;&#1058;&#1045;&#1056;&#1048;&#1040;&#1051;&#1067;\&#1052;&#1069;&#1047;%20-%20&#1057;&#1062;&#1045;&#1053;&#1040;&#1056;&#1048;&#1048;%20&#1055;&#1054;&#1044;&#1044;&#1045;&#1056;&#1046;&#1050;&#1048;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6076592"/>
        <c:axId val="1466072752"/>
      </c:lineChart>
      <c:catAx>
        <c:axId val="146607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Montserrat" panose="00000500000000000000" pitchFamily="2" charset="-52"/>
                <a:ea typeface="+mn-ea"/>
                <a:cs typeface="+mn-cs"/>
              </a:defRPr>
            </a:pPr>
            <a:endParaRPr lang="ru-RU"/>
          </a:p>
        </c:txPr>
        <c:crossAx val="1466072752"/>
        <c:crosses val="autoZero"/>
        <c:auto val="1"/>
        <c:lblAlgn val="ctr"/>
        <c:lblOffset val="100"/>
        <c:noMultiLvlLbl val="0"/>
      </c:catAx>
      <c:valAx>
        <c:axId val="1466072752"/>
        <c:scaling>
          <c:orientation val="minMax"/>
        </c:scaling>
        <c:delete val="1"/>
        <c:axPos val="l"/>
        <c:numFmt formatCode="_-* #\ ##0.00\ _₽_-;\-* #\ ##0.00\ _₽_-;_-* &quot;-&quot;??\ _₽_-;_-@_-" sourceLinked="1"/>
        <c:majorTickMark val="none"/>
        <c:minorTickMark val="none"/>
        <c:tickLblPos val="nextTo"/>
        <c:crossAx val="146607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3331A4-248A-FD48-89EF-A18555B345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2A7F85-3CA5-5845-81E1-43378D9CD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DACD7-D17A-9849-85CA-49B946E117B8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DF0E72-8301-354D-B2D5-A92103BB77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FC9112-05B9-7B49-869B-3F9455EF2B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E76B4-AC23-0D40-9E94-1FCC0DCCB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98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11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17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23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29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34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40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4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480765" y="1574800"/>
            <a:ext cx="6973208" cy="464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44660" y="1574800"/>
            <a:ext cx="5112416" cy="4648200"/>
          </a:xfrm>
          <a:prstGeom prst="rect">
            <a:avLst/>
          </a:prstGeom>
        </p:spPr>
        <p:txBody>
          <a:bodyPr/>
          <a:lstStyle>
            <a:lvl1pPr marL="279393" indent="-279393">
              <a:spcBef>
                <a:spcPts val="2251"/>
              </a:spcBef>
              <a:defRPr sz="1900"/>
            </a:lvl1pPr>
            <a:lvl2pPr marL="558786" indent="-279393">
              <a:spcBef>
                <a:spcPts val="2251"/>
              </a:spcBef>
              <a:defRPr sz="1900"/>
            </a:lvl2pPr>
            <a:lvl3pPr marL="838179" indent="-279393">
              <a:spcBef>
                <a:spcPts val="2251"/>
              </a:spcBef>
              <a:defRPr sz="1900"/>
            </a:lvl3pPr>
            <a:lvl4pPr marL="1117572" indent="-279393">
              <a:spcBef>
                <a:spcPts val="2251"/>
              </a:spcBef>
              <a:defRPr sz="1900"/>
            </a:lvl4pPr>
            <a:lvl5pPr marL="1396965" indent="-279393">
              <a:spcBef>
                <a:spcPts val="2251"/>
              </a:spcBef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889000"/>
            <a:ext cx="10504268" cy="508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7841692" y="3517901"/>
            <a:ext cx="4198885" cy="28003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7646396" y="565150"/>
            <a:ext cx="4166143" cy="2777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52420" y="565149"/>
            <a:ext cx="8602195" cy="5734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193956" y="4476751"/>
            <a:ext cx="9812029" cy="34881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193956" y="3008888"/>
            <a:ext cx="9812029" cy="47192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0" y="1"/>
            <a:ext cx="12193588" cy="81322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44661" y="177800"/>
            <a:ext cx="10504268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1574800"/>
            <a:ext cx="10504268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9769" y="6540500"/>
            <a:ext cx="267702" cy="2872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749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3498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52476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69968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87460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0495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2244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39937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57429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29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594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891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189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486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783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08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37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CC31B9-A799-AD49-E6D2-D80FFBCC0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8192DD-D237-755F-ECDA-7E072FD6045B}"/>
              </a:ext>
            </a:extLst>
          </p:cNvPr>
          <p:cNvSpPr txBox="1"/>
          <p:nvPr/>
        </p:nvSpPr>
        <p:spPr>
          <a:xfrm>
            <a:off x="10331159" y="6441130"/>
            <a:ext cx="1521073" cy="261496"/>
          </a:xfrm>
          <a:prstGeom prst="rect">
            <a:avLst/>
          </a:prstGeom>
        </p:spPr>
        <p:txBody>
          <a:bodyPr vert="horz" wrap="none" lIns="71862" tIns="35931" rIns="71862" bIns="35931" rtlCol="0" anchor="t">
            <a:normAutofit fontScale="92500" lnSpcReduction="20000"/>
          </a:bodyPr>
          <a:lstStyle/>
          <a:p>
            <a:pPr algn="l" defTabSz="295350">
              <a:defRPr/>
            </a:pP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Москва 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|</a:t>
            </a: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 202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5</a:t>
            </a:r>
            <a:endParaRPr lang="ru-RU" sz="1499" b="0" dirty="0">
              <a:solidFill>
                <a:srgbClr val="0070C0"/>
              </a:solidFill>
              <a:latin typeface="TT Moscow Economy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FEF46-3320-4439-C464-FC093337DF80}"/>
              </a:ext>
            </a:extLst>
          </p:cNvPr>
          <p:cNvSpPr txBox="1"/>
          <p:nvPr/>
        </p:nvSpPr>
        <p:spPr>
          <a:xfrm>
            <a:off x="7182120" y="2902949"/>
            <a:ext cx="4588548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Наименование компании</a:t>
            </a:r>
          </a:p>
          <a:p>
            <a:pPr algn="r"/>
            <a:r>
              <a:rPr lang="ru-RU" sz="1600" b="0" dirty="0">
                <a:solidFill>
                  <a:schemeClr val="tx1"/>
                </a:solidFill>
                <a:latin typeface="TT Moscow Economy Light" panose="020B0103030101020204" pitchFamily="34" charset="0"/>
              </a:rPr>
              <a:t>о предоставлении финансовой поддержки</a:t>
            </a:r>
            <a:endParaRPr lang="ru-RU" sz="2400" b="0" dirty="0">
              <a:solidFill>
                <a:schemeClr val="tx1"/>
              </a:solidFill>
              <a:latin typeface="TT Moscow Economy Light" panose="020B0103030101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1F1EAB1-21BB-1ED5-2B87-13018B58C40B}"/>
              </a:ext>
            </a:extLst>
          </p:cNvPr>
          <p:cNvSpPr/>
          <p:nvPr/>
        </p:nvSpPr>
        <p:spPr>
          <a:xfrm>
            <a:off x="0" y="-16099"/>
            <a:ext cx="7315200" cy="6890197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1FDB03-4F46-F32C-2362-F5995470DFDB}"/>
              </a:ext>
            </a:extLst>
          </p:cNvPr>
          <p:cNvSpPr txBox="1"/>
          <p:nvPr/>
        </p:nvSpPr>
        <p:spPr>
          <a:xfrm>
            <a:off x="1363326" y="2925940"/>
            <a:ext cx="4588548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chemeClr val="bg1"/>
                </a:solidFill>
                <a:latin typeface="TT Moscow Economy Medium" panose="020B0103030101020204" pitchFamily="34" charset="0"/>
              </a:rPr>
              <a:t>ФОТО ОБЪЕКТА (РЕНДЕР)</a:t>
            </a:r>
            <a:endParaRPr lang="ru-RU" sz="2400" b="0" dirty="0">
              <a:solidFill>
                <a:schemeClr val="bg1"/>
              </a:solidFill>
              <a:latin typeface="TT Moscow Economy Light" panose="020B0103030101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60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8F5C5-A78F-88E9-D80B-19B31BF8D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Прямоугольник 1117">
            <a:extLst>
              <a:ext uri="{FF2B5EF4-FFF2-40B4-BE49-F238E27FC236}">
                <a16:creationId xmlns:a16="http://schemas.microsoft.com/office/drawing/2014/main" id="{D79EB09F-9480-8BE5-864E-247BADB13D45}"/>
              </a:ext>
            </a:extLst>
          </p:cNvPr>
          <p:cNvSpPr/>
          <p:nvPr/>
        </p:nvSpPr>
        <p:spPr>
          <a:xfrm>
            <a:off x="6522077" y="0"/>
            <a:ext cx="5677375" cy="6857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87228B35-AF6C-5C2A-D2BB-4075DA97BD90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TT Moscow Economy Light" panose="020B0103030101020204" pitchFamily="34" charset="0"/>
              </a:rPr>
              <a:t>1</a:t>
            </a:r>
            <a:endParaRPr lang="ru-RU" sz="1200" dirty="0">
              <a:latin typeface="TT Moscow Economy Light" panose="020B0103030101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3A0B19-7A2C-94FE-E98B-1F8DE30A4B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02483A8-8EA0-4FCF-997F-8F10BC12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C2B25E3D-5521-C737-0A5F-787B28F23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Прямоугольник: скругленные углы 1047">
            <a:extLst>
              <a:ext uri="{FF2B5EF4-FFF2-40B4-BE49-F238E27FC236}">
                <a16:creationId xmlns:a16="http://schemas.microsoft.com/office/drawing/2014/main" id="{501A5E42-83F3-6C13-5367-2ABBB7959A60}"/>
              </a:ext>
            </a:extLst>
          </p:cNvPr>
          <p:cNvSpPr/>
          <p:nvPr/>
        </p:nvSpPr>
        <p:spPr>
          <a:xfrm>
            <a:off x="415223" y="599463"/>
            <a:ext cx="5677375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2C4F600-1296-65D9-6544-229D30CE9A78}"/>
              </a:ext>
            </a:extLst>
          </p:cNvPr>
          <p:cNvSpPr txBox="1"/>
          <p:nvPr/>
        </p:nvSpPr>
        <p:spPr>
          <a:xfrm>
            <a:off x="415836" y="105282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О компании</a:t>
            </a:r>
          </a:p>
        </p:txBody>
      </p:sp>
      <p:sp>
        <p:nvSpPr>
          <p:cNvPr id="1059" name="Овал 1058">
            <a:extLst>
              <a:ext uri="{FF2B5EF4-FFF2-40B4-BE49-F238E27FC236}">
                <a16:creationId xmlns:a16="http://schemas.microsoft.com/office/drawing/2014/main" id="{084697B1-9BCD-5FD0-C8AB-0569B380B9FF}"/>
              </a:ext>
            </a:extLst>
          </p:cNvPr>
          <p:cNvSpPr/>
          <p:nvPr/>
        </p:nvSpPr>
        <p:spPr>
          <a:xfrm>
            <a:off x="584079" y="67264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1" name="Овал 1060">
            <a:extLst>
              <a:ext uri="{FF2B5EF4-FFF2-40B4-BE49-F238E27FC236}">
                <a16:creationId xmlns:a16="http://schemas.microsoft.com/office/drawing/2014/main" id="{B0258221-3942-BA72-2969-5BA43C3936E7}"/>
              </a:ext>
            </a:extLst>
          </p:cNvPr>
          <p:cNvSpPr/>
          <p:nvPr/>
        </p:nvSpPr>
        <p:spPr>
          <a:xfrm>
            <a:off x="872664" y="67264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2" name="Овал 1061">
            <a:extLst>
              <a:ext uri="{FF2B5EF4-FFF2-40B4-BE49-F238E27FC236}">
                <a16:creationId xmlns:a16="http://schemas.microsoft.com/office/drawing/2014/main" id="{D2258CE9-80FB-4D6E-6EDD-07015569B20B}"/>
              </a:ext>
            </a:extLst>
          </p:cNvPr>
          <p:cNvSpPr/>
          <p:nvPr/>
        </p:nvSpPr>
        <p:spPr>
          <a:xfrm>
            <a:off x="1161249" y="67264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56348BF3-DC86-146A-421B-139224566D9B}"/>
              </a:ext>
            </a:extLst>
          </p:cNvPr>
          <p:cNvSpPr txBox="1"/>
          <p:nvPr/>
        </p:nvSpPr>
        <p:spPr>
          <a:xfrm>
            <a:off x="1448354" y="616325"/>
            <a:ext cx="59470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Наименование компании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07DBF45-EA35-9033-A495-12EF4570D7C8}"/>
              </a:ext>
            </a:extLst>
          </p:cNvPr>
          <p:cNvSpPr/>
          <p:nvPr/>
        </p:nvSpPr>
        <p:spPr>
          <a:xfrm rot="10800000" flipV="1">
            <a:off x="3922947" y="599462"/>
            <a:ext cx="2169652" cy="31930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67E5D-7FB0-BA4D-BA93-6A8AA7703F71}"/>
              </a:ext>
            </a:extLst>
          </p:cNvPr>
          <p:cNvSpPr txBox="1"/>
          <p:nvPr/>
        </p:nvSpPr>
        <p:spPr>
          <a:xfrm>
            <a:off x="987733" y="950422"/>
            <a:ext cx="5522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Информация о компании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EAE8612-9AB8-644F-D71D-4F08F92A7FC8}"/>
              </a:ext>
            </a:extLst>
          </p:cNvPr>
          <p:cNvSpPr/>
          <p:nvPr/>
        </p:nvSpPr>
        <p:spPr>
          <a:xfrm>
            <a:off x="421700" y="1951675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0B1D-0FAD-8621-D62A-3AB789A0AFB5}"/>
              </a:ext>
            </a:extLst>
          </p:cNvPr>
          <p:cNvSpPr txBox="1"/>
          <p:nvPr/>
        </p:nvSpPr>
        <p:spPr>
          <a:xfrm>
            <a:off x="1090698" y="1959908"/>
            <a:ext cx="4525005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Финансово-хозяйственные показатели за 2024г.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463E7E59-C5A8-FC30-CC4D-24864E26E7E4}"/>
              </a:ext>
            </a:extLst>
          </p:cNvPr>
          <p:cNvSpPr/>
          <p:nvPr/>
        </p:nvSpPr>
        <p:spPr>
          <a:xfrm>
            <a:off x="415836" y="1772106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A082453-B694-9369-4DEF-548C0357FC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4" y="1977466"/>
            <a:ext cx="329674" cy="329674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75B26473-3728-10B1-3791-C70FC3CF4848}"/>
              </a:ext>
            </a:extLst>
          </p:cNvPr>
          <p:cNvSpPr/>
          <p:nvPr/>
        </p:nvSpPr>
        <p:spPr>
          <a:xfrm rot="10800000" flipV="1">
            <a:off x="972677" y="2383979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Среднесписочная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численность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F5078E6-32C4-1BD1-DAFB-3DDC9409EB81}"/>
              </a:ext>
            </a:extLst>
          </p:cNvPr>
          <p:cNvSpPr/>
          <p:nvPr/>
        </p:nvSpPr>
        <p:spPr>
          <a:xfrm rot="10800000" flipV="1">
            <a:off x="2802509" y="2386019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Выручка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C8E1D086-6034-AF8D-FA67-9742B044C3D2}"/>
              </a:ext>
            </a:extLst>
          </p:cNvPr>
          <p:cNvSpPr/>
          <p:nvPr/>
        </p:nvSpPr>
        <p:spPr>
          <a:xfrm rot="10800000" flipV="1">
            <a:off x="4632341" y="2386020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Уплаченные налоги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</a:t>
            </a:r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A924E797-6E60-3396-5E06-C57DA497FE22}"/>
              </a:ext>
            </a:extLst>
          </p:cNvPr>
          <p:cNvSpPr/>
          <p:nvPr/>
        </p:nvSpPr>
        <p:spPr>
          <a:xfrm rot="10800000">
            <a:off x="1737788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id="{C5C8E377-0648-7CB9-16A2-9AD313810DCE}"/>
              </a:ext>
            </a:extLst>
          </p:cNvPr>
          <p:cNvSpPr/>
          <p:nvPr/>
        </p:nvSpPr>
        <p:spPr>
          <a:xfrm rot="10800000">
            <a:off x="3597779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9" name="Равнобедренный треугольник 28">
            <a:extLst>
              <a:ext uri="{FF2B5EF4-FFF2-40B4-BE49-F238E27FC236}">
                <a16:creationId xmlns:a16="http://schemas.microsoft.com/office/drawing/2014/main" id="{023B6187-6695-FD4A-1DA5-0B974149421F}"/>
              </a:ext>
            </a:extLst>
          </p:cNvPr>
          <p:cNvSpPr/>
          <p:nvPr/>
        </p:nvSpPr>
        <p:spPr>
          <a:xfrm rot="10800000">
            <a:off x="5446956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156CF1-0D1E-D02B-1616-CD6309D9C7D3}"/>
              </a:ext>
            </a:extLst>
          </p:cNvPr>
          <p:cNvSpPr txBox="1"/>
          <p:nvPr/>
        </p:nvSpPr>
        <p:spPr>
          <a:xfrm>
            <a:off x="1449403" y="2904788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-------</a:t>
            </a:r>
            <a:endParaRPr lang="ru-RU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A72E288-4556-279C-13B3-B9FEFAE7894E}"/>
              </a:ext>
            </a:extLst>
          </p:cNvPr>
          <p:cNvSpPr txBox="1"/>
          <p:nvPr/>
        </p:nvSpPr>
        <p:spPr>
          <a:xfrm>
            <a:off x="1845841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чел</a:t>
            </a:r>
            <a:r>
              <a:rPr lang="ru-RU" sz="9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.</a:t>
            </a:r>
            <a:endParaRPr lang="ru-RU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789AD8-6402-E55A-97BC-D129F641BDCD}"/>
              </a:ext>
            </a:extLst>
          </p:cNvPr>
          <p:cNvSpPr txBox="1"/>
          <p:nvPr/>
        </p:nvSpPr>
        <p:spPr>
          <a:xfrm>
            <a:off x="3335786" y="2904788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dirty="0">
                <a:solidFill>
                  <a:schemeClr val="tx1"/>
                </a:solidFill>
                <a:latin typeface="Montserrat" panose="00000500000000000000" pitchFamily="2" charset="-52"/>
              </a:rPr>
              <a:t>--</a:t>
            </a:r>
            <a:endParaRPr lang="ru-RU" b="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36EF7-9264-B3D5-CCB6-60E6BB193291}"/>
              </a:ext>
            </a:extLst>
          </p:cNvPr>
          <p:cNvSpPr txBox="1"/>
          <p:nvPr/>
        </p:nvSpPr>
        <p:spPr>
          <a:xfrm>
            <a:off x="3571159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AE174-BC5F-5FAF-8D99-74A5D1E1FC29}"/>
              </a:ext>
            </a:extLst>
          </p:cNvPr>
          <p:cNvSpPr txBox="1"/>
          <p:nvPr/>
        </p:nvSpPr>
        <p:spPr>
          <a:xfrm>
            <a:off x="5104328" y="291516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B3F269-557F-0A47-3CF6-BE7D809D9562}"/>
              </a:ext>
            </a:extLst>
          </p:cNvPr>
          <p:cNvSpPr txBox="1"/>
          <p:nvPr/>
        </p:nvSpPr>
        <p:spPr>
          <a:xfrm>
            <a:off x="5552113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AAD526A2-471C-CD1E-7C4D-455A96613E4A}"/>
              </a:ext>
            </a:extLst>
          </p:cNvPr>
          <p:cNvSpPr/>
          <p:nvPr/>
        </p:nvSpPr>
        <p:spPr>
          <a:xfrm>
            <a:off x="426702" y="3447881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74735C-47F1-CBAA-2DB9-AD0CFB57C069}"/>
              </a:ext>
            </a:extLst>
          </p:cNvPr>
          <p:cNvSpPr txBox="1"/>
          <p:nvPr/>
        </p:nvSpPr>
        <p:spPr>
          <a:xfrm>
            <a:off x="1090698" y="3464743"/>
            <a:ext cx="4785528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Производственные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/</a:t>
            </a:r>
            <a:r>
              <a:rPr lang="ru-RU" sz="1200" dirty="0" err="1">
                <a:solidFill>
                  <a:schemeClr val="bg1"/>
                </a:solidFill>
                <a:latin typeface="Montserrat" panose="00000500000000000000" pitchFamily="2" charset="-52"/>
              </a:rPr>
              <a:t>ая</a:t>
            </a:r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 площади в Москве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en-US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(</a:t>
            </a:r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при наличии)</a:t>
            </a:r>
            <a:endParaRPr lang="ru-RU" sz="1200" b="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CC198D86-AAA3-ECA0-84A3-C293CB8716F6}"/>
              </a:ext>
            </a:extLst>
          </p:cNvPr>
          <p:cNvSpPr/>
          <p:nvPr/>
        </p:nvSpPr>
        <p:spPr>
          <a:xfrm>
            <a:off x="420838" y="3268312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250ECCB0-5739-5E31-BABE-318382D355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46" y="3414491"/>
            <a:ext cx="338166" cy="338166"/>
          </a:xfrm>
          <a:prstGeom prst="rect">
            <a:avLst/>
          </a:prstGeom>
        </p:spPr>
      </p:pic>
      <p:sp>
        <p:nvSpPr>
          <p:cNvPr id="1044" name="Прямоугольник: скругленные углы 1043">
            <a:extLst>
              <a:ext uri="{FF2B5EF4-FFF2-40B4-BE49-F238E27FC236}">
                <a16:creationId xmlns:a16="http://schemas.microsoft.com/office/drawing/2014/main" id="{E497C705-0757-0CC0-A9AB-2A5A51A63E0E}"/>
              </a:ext>
            </a:extLst>
          </p:cNvPr>
          <p:cNvSpPr/>
          <p:nvPr/>
        </p:nvSpPr>
        <p:spPr>
          <a:xfrm rot="10800000" flipV="1">
            <a:off x="3087718" y="4153540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FB4FBC79-5D8E-EE68-B17C-89385B4412C2}"/>
              </a:ext>
            </a:extLst>
          </p:cNvPr>
          <p:cNvSpPr/>
          <p:nvPr/>
        </p:nvSpPr>
        <p:spPr>
          <a:xfrm rot="5400000">
            <a:off x="4551229" y="4193127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46BB390A-F753-71DD-AEB1-99421CB7FDD3}"/>
              </a:ext>
            </a:extLst>
          </p:cNvPr>
          <p:cNvSpPr txBox="1"/>
          <p:nvPr/>
        </p:nvSpPr>
        <p:spPr>
          <a:xfrm>
            <a:off x="4895413" y="4153540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6E4E4B19-1584-4885-4357-78685FE55C4C}"/>
              </a:ext>
            </a:extLst>
          </p:cNvPr>
          <p:cNvSpPr txBox="1"/>
          <p:nvPr/>
        </p:nvSpPr>
        <p:spPr>
          <a:xfrm>
            <a:off x="5269307" y="414013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Прямоугольник: скругленные углы 1049">
            <a:extLst>
              <a:ext uri="{FF2B5EF4-FFF2-40B4-BE49-F238E27FC236}">
                <a16:creationId xmlns:a16="http://schemas.microsoft.com/office/drawing/2014/main" id="{C2B08D77-898B-1826-7E71-1FAAD8EA3A14}"/>
              </a:ext>
            </a:extLst>
          </p:cNvPr>
          <p:cNvSpPr/>
          <p:nvPr/>
        </p:nvSpPr>
        <p:spPr>
          <a:xfrm rot="10800000" flipV="1">
            <a:off x="3087717" y="4628744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1051" name="Равнобедренный треугольник 1050">
            <a:extLst>
              <a:ext uri="{FF2B5EF4-FFF2-40B4-BE49-F238E27FC236}">
                <a16:creationId xmlns:a16="http://schemas.microsoft.com/office/drawing/2014/main" id="{D59E045A-861F-31D2-1C73-A5F9C5C0F634}"/>
              </a:ext>
            </a:extLst>
          </p:cNvPr>
          <p:cNvSpPr/>
          <p:nvPr/>
        </p:nvSpPr>
        <p:spPr>
          <a:xfrm rot="5400000">
            <a:off x="4551228" y="4668331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50CCA0CD-FA54-955B-F851-E996F146003D}"/>
              </a:ext>
            </a:extLst>
          </p:cNvPr>
          <p:cNvSpPr txBox="1"/>
          <p:nvPr/>
        </p:nvSpPr>
        <p:spPr>
          <a:xfrm>
            <a:off x="4895413" y="462874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6AC6D2CE-79AB-4F27-6CC3-ADD6F3166CE4}"/>
              </a:ext>
            </a:extLst>
          </p:cNvPr>
          <p:cNvSpPr txBox="1"/>
          <p:nvPr/>
        </p:nvSpPr>
        <p:spPr>
          <a:xfrm>
            <a:off x="5082364" y="4619471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A6C9DDA1-D80E-405E-42DB-E238B0EAC3D8}"/>
              </a:ext>
            </a:extLst>
          </p:cNvPr>
          <p:cNvSpPr txBox="1"/>
          <p:nvPr/>
        </p:nvSpPr>
        <p:spPr>
          <a:xfrm>
            <a:off x="5082361" y="4245334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4" name="Прямоугольник: скругленные углы 1073">
            <a:extLst>
              <a:ext uri="{FF2B5EF4-FFF2-40B4-BE49-F238E27FC236}">
                <a16:creationId xmlns:a16="http://schemas.microsoft.com/office/drawing/2014/main" id="{AA2FA7F9-2E0A-3BA2-4536-06DB5DC8BD70}"/>
              </a:ext>
            </a:extLst>
          </p:cNvPr>
          <p:cNvSpPr/>
          <p:nvPr/>
        </p:nvSpPr>
        <p:spPr>
          <a:xfrm>
            <a:off x="6630535" y="601437"/>
            <a:ext cx="5140133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45D0BB5F-F9A3-0717-EDEB-695B6E541EA5}"/>
              </a:ext>
            </a:extLst>
          </p:cNvPr>
          <p:cNvSpPr txBox="1"/>
          <p:nvPr/>
        </p:nvSpPr>
        <p:spPr>
          <a:xfrm>
            <a:off x="7369458" y="618361"/>
            <a:ext cx="351651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Примеры выпускаемой продукции</a:t>
            </a:r>
          </a:p>
        </p:txBody>
      </p:sp>
      <p:sp>
        <p:nvSpPr>
          <p:cNvPr id="1076" name="Овал 1075">
            <a:extLst>
              <a:ext uri="{FF2B5EF4-FFF2-40B4-BE49-F238E27FC236}">
                <a16:creationId xmlns:a16="http://schemas.microsoft.com/office/drawing/2014/main" id="{1BDEE70D-96F5-C7CF-7DB4-89115D498D29}"/>
              </a:ext>
            </a:extLst>
          </p:cNvPr>
          <p:cNvSpPr/>
          <p:nvPr/>
        </p:nvSpPr>
        <p:spPr>
          <a:xfrm>
            <a:off x="6613478" y="44503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78" name="Picture 2">
            <a:extLst>
              <a:ext uri="{FF2B5EF4-FFF2-40B4-BE49-F238E27FC236}">
                <a16:creationId xmlns:a16="http://schemas.microsoft.com/office/drawing/2014/main" id="{87FD6717-03C2-B67C-D408-AB478FE34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63" y="614312"/>
            <a:ext cx="344282" cy="3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" name="Прямоугольник: скругленные углы 1084">
            <a:extLst>
              <a:ext uri="{FF2B5EF4-FFF2-40B4-BE49-F238E27FC236}">
                <a16:creationId xmlns:a16="http://schemas.microsoft.com/office/drawing/2014/main" id="{0B0428A4-2C88-62F5-8EC5-48B224F8482F}"/>
              </a:ext>
            </a:extLst>
          </p:cNvPr>
          <p:cNvSpPr/>
          <p:nvPr/>
        </p:nvSpPr>
        <p:spPr>
          <a:xfrm rot="10800000" flipV="1">
            <a:off x="7283338" y="2432796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cxnSp>
        <p:nvCxnSpPr>
          <p:cNvPr id="1086" name="Прямая соединительная линия 1085">
            <a:extLst>
              <a:ext uri="{FF2B5EF4-FFF2-40B4-BE49-F238E27FC236}">
                <a16:creationId xmlns:a16="http://schemas.microsoft.com/office/drawing/2014/main" id="{819F1500-F236-125B-79BB-E13CE2F1EAFF}"/>
              </a:ext>
            </a:extLst>
          </p:cNvPr>
          <p:cNvCxnSpPr>
            <a:cxnSpLocks/>
          </p:cNvCxnSpPr>
          <p:nvPr/>
        </p:nvCxnSpPr>
        <p:spPr>
          <a:xfrm flipH="1">
            <a:off x="7060937" y="2907126"/>
            <a:ext cx="467035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3" name="Прямоугольник: скругленные углы 1092">
            <a:extLst>
              <a:ext uri="{FF2B5EF4-FFF2-40B4-BE49-F238E27FC236}">
                <a16:creationId xmlns:a16="http://schemas.microsoft.com/office/drawing/2014/main" id="{FD737A62-F6C5-4E9C-B8B2-CA4A4D4E5607}"/>
              </a:ext>
            </a:extLst>
          </p:cNvPr>
          <p:cNvSpPr/>
          <p:nvPr/>
        </p:nvSpPr>
        <p:spPr>
          <a:xfrm rot="10800000" flipV="1">
            <a:off x="7283338" y="4294226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cxnSp>
        <p:nvCxnSpPr>
          <p:cNvPr id="1094" name="Прямая соединительная линия 1093">
            <a:extLst>
              <a:ext uri="{FF2B5EF4-FFF2-40B4-BE49-F238E27FC236}">
                <a16:creationId xmlns:a16="http://schemas.microsoft.com/office/drawing/2014/main" id="{419BADCA-511E-746D-C5DD-34FC0AE4045E}"/>
              </a:ext>
            </a:extLst>
          </p:cNvPr>
          <p:cNvCxnSpPr>
            <a:cxnSpLocks/>
          </p:cNvCxnSpPr>
          <p:nvPr/>
        </p:nvCxnSpPr>
        <p:spPr>
          <a:xfrm flipH="1">
            <a:off x="7060937" y="4770803"/>
            <a:ext cx="467035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2" name="Прямоугольник: скругленные углы 1101">
            <a:extLst>
              <a:ext uri="{FF2B5EF4-FFF2-40B4-BE49-F238E27FC236}">
                <a16:creationId xmlns:a16="http://schemas.microsoft.com/office/drawing/2014/main" id="{065A574D-175E-E964-F46B-FFE517EB4D1F}"/>
              </a:ext>
            </a:extLst>
          </p:cNvPr>
          <p:cNvSpPr/>
          <p:nvPr/>
        </p:nvSpPr>
        <p:spPr>
          <a:xfrm rot="10800000" flipV="1">
            <a:off x="7278799" y="6352729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sp>
        <p:nvSpPr>
          <p:cNvPr id="1106" name="TextBox 1105">
            <a:extLst>
              <a:ext uri="{FF2B5EF4-FFF2-40B4-BE49-F238E27FC236}">
                <a16:creationId xmlns:a16="http://schemas.microsoft.com/office/drawing/2014/main" id="{3442DEEB-82FF-D896-B33B-51E1D8344D37}"/>
              </a:ext>
            </a:extLst>
          </p:cNvPr>
          <p:cNvSpPr txBox="1"/>
          <p:nvPr/>
        </p:nvSpPr>
        <p:spPr>
          <a:xfrm>
            <a:off x="3032654" y="504356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СТАТУС</a:t>
            </a:r>
            <a:endParaRPr lang="ru-RU" sz="1000" dirty="0"/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4B695E1E-E8CE-825E-B6D8-43D4C07A9EC9}"/>
              </a:ext>
            </a:extLst>
          </p:cNvPr>
          <p:cNvSpPr/>
          <p:nvPr/>
        </p:nvSpPr>
        <p:spPr>
          <a:xfrm rot="10800000" flipV="1">
            <a:off x="3087718" y="5289425"/>
            <a:ext cx="2990106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5686774-1830-B5EF-E92F-60E3331C27D5}"/>
              </a:ext>
            </a:extLst>
          </p:cNvPr>
          <p:cNvSpPr/>
          <p:nvPr/>
        </p:nvSpPr>
        <p:spPr>
          <a:xfrm rot="10800000" flipV="1">
            <a:off x="1048158" y="1364723"/>
            <a:ext cx="5386769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Особенная</a:t>
            </a:r>
            <a:r>
              <a:rPr lang="en-US" sz="800" dirty="0">
                <a:solidFill>
                  <a:srgbClr val="002060"/>
                </a:solidFill>
                <a:latin typeface="Montserrat" panose="00000500000000000000" pitchFamily="2" charset="-52"/>
              </a:rPr>
              <a:t>/</a:t>
            </a:r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отличительная черта деятельности организации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B66889C-7ECD-B8EB-5CE5-95E5003B320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0" t="1653" b="43237"/>
          <a:stretch/>
        </p:blipFill>
        <p:spPr>
          <a:xfrm>
            <a:off x="984110" y="4158646"/>
            <a:ext cx="1593211" cy="1443994"/>
          </a:xfrm>
          <a:prstGeom prst="roundRect">
            <a:avLst>
              <a:gd name="adj" fmla="val 9280"/>
            </a:avLst>
          </a:prstGeom>
          <a:solidFill>
            <a:schemeClr val="bg1"/>
          </a:solidFill>
          <a:ln w="12700">
            <a:solidFill>
              <a:srgbClr val="0070C0"/>
            </a:solidFill>
          </a:ln>
          <a:effectLst>
            <a:outerShdw blurRad="25400" algn="ctr" rotWithShape="0">
              <a:prstClr val="black">
                <a:alpha val="13000"/>
              </a:prstClr>
            </a:outerShdw>
          </a:effectLst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137618DB-FE9F-09E3-7255-F9D93E552350}"/>
              </a:ext>
            </a:extLst>
          </p:cNvPr>
          <p:cNvGrpSpPr/>
          <p:nvPr/>
        </p:nvGrpSpPr>
        <p:grpSpPr>
          <a:xfrm>
            <a:off x="1798006" y="4611174"/>
            <a:ext cx="249506" cy="254142"/>
            <a:chOff x="8883548" y="4912087"/>
            <a:chExt cx="251650" cy="251650"/>
          </a:xfrm>
          <a:noFill/>
        </p:grpSpPr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5F8F4900-5F9D-C69F-3D9F-16C82B4E829E}"/>
                </a:ext>
              </a:extLst>
            </p:cNvPr>
            <p:cNvSpPr/>
            <p:nvPr/>
          </p:nvSpPr>
          <p:spPr>
            <a:xfrm rot="10800000">
              <a:off x="8929244" y="4935313"/>
              <a:ext cx="161856" cy="214946"/>
            </a:xfrm>
            <a:custGeom>
              <a:avLst/>
              <a:gdLst>
                <a:gd name="connsiteX0" fmla="*/ 80928 w 161856"/>
                <a:gd name="connsiteY0" fmla="*/ 214946 h 214946"/>
                <a:gd name="connsiteX1" fmla="*/ 0 w 161856"/>
                <a:gd name="connsiteY1" fmla="*/ 134018 h 214946"/>
                <a:gd name="connsiteX2" fmla="*/ 23703 w 161856"/>
                <a:gd name="connsiteY2" fmla="*/ 76794 h 214946"/>
                <a:gd name="connsiteX3" fmla="*/ 26367 w 161856"/>
                <a:gd name="connsiteY3" fmla="*/ 74998 h 214946"/>
                <a:gd name="connsiteX4" fmla="*/ 81742 w 161856"/>
                <a:gd name="connsiteY4" fmla="*/ 0 h 214946"/>
                <a:gd name="connsiteX5" fmla="*/ 148193 w 161856"/>
                <a:gd name="connsiteY5" fmla="*/ 89998 h 214946"/>
                <a:gd name="connsiteX6" fmla="*/ 147055 w 161856"/>
                <a:gd name="connsiteY6" fmla="*/ 89998 h 214946"/>
                <a:gd name="connsiteX7" fmla="*/ 155496 w 161856"/>
                <a:gd name="connsiteY7" fmla="*/ 102518 h 214946"/>
                <a:gd name="connsiteX8" fmla="*/ 161856 w 161856"/>
                <a:gd name="connsiteY8" fmla="*/ 134018 h 214946"/>
                <a:gd name="connsiteX9" fmla="*/ 80928 w 161856"/>
                <a:gd name="connsiteY9" fmla="*/ 214946 h 21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856" h="214946">
                  <a:moveTo>
                    <a:pt x="80928" y="214946"/>
                  </a:moveTo>
                  <a:cubicBezTo>
                    <a:pt x="36233" y="214946"/>
                    <a:pt x="0" y="178713"/>
                    <a:pt x="0" y="134018"/>
                  </a:cubicBezTo>
                  <a:cubicBezTo>
                    <a:pt x="0" y="111671"/>
                    <a:pt x="9058" y="91439"/>
                    <a:pt x="23703" y="76794"/>
                  </a:cubicBezTo>
                  <a:lnTo>
                    <a:pt x="26367" y="74998"/>
                  </a:lnTo>
                  <a:lnTo>
                    <a:pt x="81742" y="0"/>
                  </a:lnTo>
                  <a:lnTo>
                    <a:pt x="148193" y="89998"/>
                  </a:lnTo>
                  <a:lnTo>
                    <a:pt x="147055" y="89998"/>
                  </a:lnTo>
                  <a:lnTo>
                    <a:pt x="155496" y="102518"/>
                  </a:lnTo>
                  <a:cubicBezTo>
                    <a:pt x="159591" y="112200"/>
                    <a:pt x="161856" y="122844"/>
                    <a:pt x="161856" y="134018"/>
                  </a:cubicBezTo>
                  <a:cubicBezTo>
                    <a:pt x="161856" y="178713"/>
                    <a:pt x="125623" y="214946"/>
                    <a:pt x="80928" y="21494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39" dirty="0"/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1BAA78AF-038B-9682-AC67-276F0D306A83}"/>
                </a:ext>
              </a:extLst>
            </p:cNvPr>
            <p:cNvSpPr/>
            <p:nvPr/>
          </p:nvSpPr>
          <p:spPr>
            <a:xfrm>
              <a:off x="8975543" y="4970282"/>
              <a:ext cx="67631" cy="676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Moscow Sans" panose="020B0503030702020504" pitchFamily="34" charset="0"/>
              </a:endParaRPr>
            </a:p>
          </p:txBody>
        </p: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B4324A85-4624-12C2-6C35-9BF08129F0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548" y="4912087"/>
              <a:ext cx="251650" cy="25165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2918A962-D5C6-8E35-04DD-6239F89C4C51}"/>
              </a:ext>
            </a:extLst>
          </p:cNvPr>
          <p:cNvSpPr/>
          <p:nvPr/>
        </p:nvSpPr>
        <p:spPr>
          <a:xfrm rot="10800000" flipV="1">
            <a:off x="1017113" y="5317843"/>
            <a:ext cx="1525507" cy="256613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производства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04333B-C82A-ED6C-B3B3-3D17BF403361}"/>
              </a:ext>
            </a:extLst>
          </p:cNvPr>
          <p:cNvSpPr txBox="1"/>
          <p:nvPr/>
        </p:nvSpPr>
        <p:spPr>
          <a:xfrm>
            <a:off x="3991368" y="591167"/>
            <a:ext cx="149377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ЛОГО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35A563-AE17-3688-896B-BF9284F41CED}"/>
              </a:ext>
            </a:extLst>
          </p:cNvPr>
          <p:cNvSpPr txBox="1"/>
          <p:nvPr/>
        </p:nvSpPr>
        <p:spPr>
          <a:xfrm>
            <a:off x="7826099" y="1679037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4D02ED4-EA4B-7810-0E3C-44EE7CC3DDD7}"/>
              </a:ext>
            </a:extLst>
          </p:cNvPr>
          <p:cNvSpPr txBox="1"/>
          <p:nvPr/>
        </p:nvSpPr>
        <p:spPr>
          <a:xfrm>
            <a:off x="7826099" y="3526272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C11961C-1680-B653-DA84-6B2EC8F69508}"/>
              </a:ext>
            </a:extLst>
          </p:cNvPr>
          <p:cNvSpPr txBox="1"/>
          <p:nvPr/>
        </p:nvSpPr>
        <p:spPr>
          <a:xfrm>
            <a:off x="7826099" y="5451113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456F1-BD6A-DDF7-5691-44F0BF6ABD06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7888446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95110-EB21-A282-0CCF-700574C7E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6" name="Прямая соединительная линия 1025">
            <a:extLst>
              <a:ext uri="{FF2B5EF4-FFF2-40B4-BE49-F238E27FC236}">
                <a16:creationId xmlns:a16="http://schemas.microsoft.com/office/drawing/2014/main" id="{0F361176-52F3-6577-FBE0-A23E20390FAB}"/>
              </a:ext>
            </a:extLst>
          </p:cNvPr>
          <p:cNvCxnSpPr>
            <a:cxnSpLocks/>
          </p:cNvCxnSpPr>
          <p:nvPr/>
        </p:nvCxnSpPr>
        <p:spPr>
          <a:xfrm>
            <a:off x="771584" y="1626645"/>
            <a:ext cx="0" cy="639787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44" name="Прямоугольник 1143">
            <a:extLst>
              <a:ext uri="{FF2B5EF4-FFF2-40B4-BE49-F238E27FC236}">
                <a16:creationId xmlns:a16="http://schemas.microsoft.com/office/drawing/2014/main" id="{548D3DF2-E6A8-DCD8-F41C-0399D60F873D}"/>
              </a:ext>
            </a:extLst>
          </p:cNvPr>
          <p:cNvSpPr/>
          <p:nvPr/>
        </p:nvSpPr>
        <p:spPr>
          <a:xfrm>
            <a:off x="6522078" y="0"/>
            <a:ext cx="5670899" cy="59597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E3EC0226-1953-4A55-E185-E79C46125C13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latin typeface="TT Moscow Economy Light" panose="020B0103030101020204" pitchFamily="34" charset="0"/>
              </a:rPr>
              <a:t>2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C0A68E3-0B1F-632B-B3D8-4868E7D2E4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7F9E088-C8D1-D29E-5ACD-13DD798D1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E32BFF6D-0B59-297B-2062-EEE232794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B381285-88BC-53E1-A342-9793D48AA13C}"/>
              </a:ext>
            </a:extLst>
          </p:cNvPr>
          <p:cNvSpPr/>
          <p:nvPr/>
        </p:nvSpPr>
        <p:spPr>
          <a:xfrm>
            <a:off x="500336" y="663314"/>
            <a:ext cx="5962017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D3EB2ED7-1EFC-8E0A-78A9-5277CD57056D}"/>
              </a:ext>
            </a:extLst>
          </p:cNvPr>
          <p:cNvSpPr/>
          <p:nvPr/>
        </p:nvSpPr>
        <p:spPr>
          <a:xfrm>
            <a:off x="662716" y="736494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4DFC28D-322B-75A2-F359-C259BA158293}"/>
              </a:ext>
            </a:extLst>
          </p:cNvPr>
          <p:cNvSpPr/>
          <p:nvPr/>
        </p:nvSpPr>
        <p:spPr>
          <a:xfrm>
            <a:off x="951301" y="73649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D504E174-5B58-9E42-C73A-64862AFDFC9E}"/>
              </a:ext>
            </a:extLst>
          </p:cNvPr>
          <p:cNvSpPr/>
          <p:nvPr/>
        </p:nvSpPr>
        <p:spPr>
          <a:xfrm>
            <a:off x="1239886" y="73649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28BF6F-8142-8F09-6981-67002131C008}"/>
              </a:ext>
            </a:extLst>
          </p:cNvPr>
          <p:cNvSpPr txBox="1"/>
          <p:nvPr/>
        </p:nvSpPr>
        <p:spPr>
          <a:xfrm>
            <a:off x="1448354" y="681335"/>
            <a:ext cx="5022343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Параметры финансовой аренды (лизинга)</a:t>
            </a: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89388BD2-EE9A-63B3-10AC-2D23D19CBFE4}"/>
              </a:ext>
            </a:extLst>
          </p:cNvPr>
          <p:cNvSpPr/>
          <p:nvPr/>
        </p:nvSpPr>
        <p:spPr>
          <a:xfrm>
            <a:off x="500336" y="1148535"/>
            <a:ext cx="2620645" cy="707886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3576F9-6B73-910B-2CCB-CE7931EE0151}"/>
              </a:ext>
            </a:extLst>
          </p:cNvPr>
          <p:cNvSpPr txBox="1"/>
          <p:nvPr/>
        </p:nvSpPr>
        <p:spPr>
          <a:xfrm>
            <a:off x="633841" y="1148534"/>
            <a:ext cx="237921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4000" b="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ru-RU" sz="40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--</a:t>
            </a:r>
            <a:endParaRPr lang="ru-RU" sz="4800" b="0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5F65D8-842F-A27D-A8C6-0430E9916378}"/>
              </a:ext>
            </a:extLst>
          </p:cNvPr>
          <p:cNvSpPr txBox="1"/>
          <p:nvPr/>
        </p:nvSpPr>
        <p:spPr>
          <a:xfrm>
            <a:off x="1578983" y="1418019"/>
            <a:ext cx="174499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8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EF0AB8-737A-6233-99DF-688B50957883}"/>
              </a:ext>
            </a:extLst>
          </p:cNvPr>
          <p:cNvSpPr txBox="1"/>
          <p:nvPr/>
        </p:nvSpPr>
        <p:spPr>
          <a:xfrm>
            <a:off x="422919" y="960447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Сумма договора лизинга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E6F585-C00E-5553-B9F5-008ECF034F6F}"/>
              </a:ext>
            </a:extLst>
          </p:cNvPr>
          <p:cNvSpPr txBox="1"/>
          <p:nvPr/>
        </p:nvSpPr>
        <p:spPr>
          <a:xfrm>
            <a:off x="771585" y="2757147"/>
            <a:ext cx="1678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Сумма договора поставки</a:t>
            </a:r>
          </a:p>
        </p:txBody>
      </p: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id="{103655C3-672F-35F7-29FC-F1F125667498}"/>
              </a:ext>
            </a:extLst>
          </p:cNvPr>
          <p:cNvSpPr/>
          <p:nvPr/>
        </p:nvSpPr>
        <p:spPr>
          <a:xfrm rot="5400000">
            <a:off x="2396674" y="2834773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cxnSp>
        <p:nvCxnSpPr>
          <p:cNvPr id="1031" name="Прямая соединительная линия 1030">
            <a:extLst>
              <a:ext uri="{FF2B5EF4-FFF2-40B4-BE49-F238E27FC236}">
                <a16:creationId xmlns:a16="http://schemas.microsoft.com/office/drawing/2014/main" id="{D27969C8-78E1-901A-08FC-7B6B5257B4EC}"/>
              </a:ext>
            </a:extLst>
          </p:cNvPr>
          <p:cNvCxnSpPr>
            <a:cxnSpLocks/>
          </p:cNvCxnSpPr>
          <p:nvPr/>
        </p:nvCxnSpPr>
        <p:spPr>
          <a:xfrm>
            <a:off x="3658833" y="3290127"/>
            <a:ext cx="0" cy="339381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42" name="TextBox 1041">
            <a:extLst>
              <a:ext uri="{FF2B5EF4-FFF2-40B4-BE49-F238E27FC236}">
                <a16:creationId xmlns:a16="http://schemas.microsoft.com/office/drawing/2014/main" id="{975749C5-E6B2-388E-1633-852B74AB0F7C}"/>
              </a:ext>
            </a:extLst>
          </p:cNvPr>
          <p:cNvSpPr txBox="1"/>
          <p:nvPr/>
        </p:nvSpPr>
        <p:spPr>
          <a:xfrm>
            <a:off x="4138207" y="3431859"/>
            <a:ext cx="2723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Действующие договоры лизинга на поддержке Фонда (при наличии)</a:t>
            </a:r>
          </a:p>
        </p:txBody>
      </p:sp>
      <p:sp>
        <p:nvSpPr>
          <p:cNvPr id="1049" name="Прямоугольник: скругленные углы 1048">
            <a:extLst>
              <a:ext uri="{FF2B5EF4-FFF2-40B4-BE49-F238E27FC236}">
                <a16:creationId xmlns:a16="http://schemas.microsoft.com/office/drawing/2014/main" id="{D1656973-845C-5E2B-57CE-DBF14F3DBD36}"/>
              </a:ext>
            </a:extLst>
          </p:cNvPr>
          <p:cNvSpPr/>
          <p:nvPr/>
        </p:nvSpPr>
        <p:spPr>
          <a:xfrm>
            <a:off x="4222481" y="3840748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A52C9293-5DC2-34EF-26A4-BF0F1B8707AC}"/>
              </a:ext>
            </a:extLst>
          </p:cNvPr>
          <p:cNvSpPr txBox="1"/>
          <p:nvPr/>
        </p:nvSpPr>
        <p:spPr>
          <a:xfrm>
            <a:off x="4236029" y="3803732"/>
            <a:ext cx="89525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068" name="TextBox 1067">
            <a:extLst>
              <a:ext uri="{FF2B5EF4-FFF2-40B4-BE49-F238E27FC236}">
                <a16:creationId xmlns:a16="http://schemas.microsoft.com/office/drawing/2014/main" id="{2F6D0C5C-1CB6-2D29-F647-129D705456F5}"/>
              </a:ext>
            </a:extLst>
          </p:cNvPr>
          <p:cNvSpPr txBox="1"/>
          <p:nvPr/>
        </p:nvSpPr>
        <p:spPr>
          <a:xfrm>
            <a:off x="4503758" y="3883942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1095" name="Прямая соединительная линия 1094">
            <a:extLst>
              <a:ext uri="{FF2B5EF4-FFF2-40B4-BE49-F238E27FC236}">
                <a16:creationId xmlns:a16="http://schemas.microsoft.com/office/drawing/2014/main" id="{31A56708-6511-BDC9-3647-CE79AACDB3F3}"/>
              </a:ext>
            </a:extLst>
          </p:cNvPr>
          <p:cNvCxnSpPr>
            <a:cxnSpLocks/>
          </p:cNvCxnSpPr>
          <p:nvPr/>
        </p:nvCxnSpPr>
        <p:spPr>
          <a:xfrm flipH="1">
            <a:off x="3658833" y="3629508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97" name="Прямая соединительная линия 1096">
            <a:extLst>
              <a:ext uri="{FF2B5EF4-FFF2-40B4-BE49-F238E27FC236}">
                <a16:creationId xmlns:a16="http://schemas.microsoft.com/office/drawing/2014/main" id="{54F209DE-80C5-C8DF-04EE-3C1D810202C7}"/>
              </a:ext>
            </a:extLst>
          </p:cNvPr>
          <p:cNvCxnSpPr>
            <a:cxnSpLocks/>
          </p:cNvCxnSpPr>
          <p:nvPr/>
        </p:nvCxnSpPr>
        <p:spPr>
          <a:xfrm flipH="1">
            <a:off x="3238092" y="3629508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01" name="TextBox 1100">
            <a:extLst>
              <a:ext uri="{FF2B5EF4-FFF2-40B4-BE49-F238E27FC236}">
                <a16:creationId xmlns:a16="http://schemas.microsoft.com/office/drawing/2014/main" id="{C5A41C83-C42D-7F22-6256-1153EA28C893}"/>
              </a:ext>
            </a:extLst>
          </p:cNvPr>
          <p:cNvSpPr txBox="1"/>
          <p:nvPr/>
        </p:nvSpPr>
        <p:spPr>
          <a:xfrm>
            <a:off x="4146551" y="4105192"/>
            <a:ext cx="2723877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договор поддержки заключен </a:t>
            </a:r>
            <a:r>
              <a:rPr lang="ru-RU" sz="6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</a:t>
            </a:r>
          </a:p>
        </p:txBody>
      </p:sp>
      <p:cxnSp>
        <p:nvCxnSpPr>
          <p:cNvPr id="1124" name="Прямая соединительная линия 1123">
            <a:extLst>
              <a:ext uri="{FF2B5EF4-FFF2-40B4-BE49-F238E27FC236}">
                <a16:creationId xmlns:a16="http://schemas.microsoft.com/office/drawing/2014/main" id="{55D95FB3-DF32-8AA0-4AB2-801FA26BEAFA}"/>
              </a:ext>
            </a:extLst>
          </p:cNvPr>
          <p:cNvCxnSpPr>
            <a:cxnSpLocks/>
          </p:cNvCxnSpPr>
          <p:nvPr/>
        </p:nvCxnSpPr>
        <p:spPr>
          <a:xfrm>
            <a:off x="724074" y="3988382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25" name="Прямая соединительная линия 1124">
            <a:extLst>
              <a:ext uri="{FF2B5EF4-FFF2-40B4-BE49-F238E27FC236}">
                <a16:creationId xmlns:a16="http://schemas.microsoft.com/office/drawing/2014/main" id="{AE3C82F7-1AAF-254E-5EBB-5E43FF10328D}"/>
              </a:ext>
            </a:extLst>
          </p:cNvPr>
          <p:cNvCxnSpPr>
            <a:cxnSpLocks/>
          </p:cNvCxnSpPr>
          <p:nvPr/>
        </p:nvCxnSpPr>
        <p:spPr>
          <a:xfrm>
            <a:off x="724073" y="4375705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28" name="TextBox 1127">
            <a:extLst>
              <a:ext uri="{FF2B5EF4-FFF2-40B4-BE49-F238E27FC236}">
                <a16:creationId xmlns:a16="http://schemas.microsoft.com/office/drawing/2014/main" id="{463CED36-88E1-C688-8937-864B58EF9A42}"/>
              </a:ext>
            </a:extLst>
          </p:cNvPr>
          <p:cNvSpPr txBox="1"/>
          <p:nvPr/>
        </p:nvSpPr>
        <p:spPr>
          <a:xfrm>
            <a:off x="743630" y="4254699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срок поддержки</a:t>
            </a:r>
          </a:p>
        </p:txBody>
      </p:sp>
      <p:sp>
        <p:nvSpPr>
          <p:cNvPr id="1129" name="TextBox 1128">
            <a:extLst>
              <a:ext uri="{FF2B5EF4-FFF2-40B4-BE49-F238E27FC236}">
                <a16:creationId xmlns:a16="http://schemas.microsoft.com/office/drawing/2014/main" id="{EDBA63C5-D4BD-5B08-691B-B1F5C497C778}"/>
              </a:ext>
            </a:extLst>
          </p:cNvPr>
          <p:cNvSpPr txBox="1"/>
          <p:nvPr/>
        </p:nvSpPr>
        <p:spPr>
          <a:xfrm>
            <a:off x="2138906" y="4208482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8444BABB-EE6D-F8D3-1B42-BADDB21D4861}"/>
              </a:ext>
            </a:extLst>
          </p:cNvPr>
          <p:cNvSpPr txBox="1"/>
          <p:nvPr/>
        </p:nvSpPr>
        <p:spPr>
          <a:xfrm>
            <a:off x="746059" y="4747327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Лизингодатель</a:t>
            </a:r>
          </a:p>
        </p:txBody>
      </p:sp>
      <p:sp>
        <p:nvSpPr>
          <p:cNvPr id="1131" name="TextBox 1130">
            <a:extLst>
              <a:ext uri="{FF2B5EF4-FFF2-40B4-BE49-F238E27FC236}">
                <a16:creationId xmlns:a16="http://schemas.microsoft.com/office/drawing/2014/main" id="{93CFF98F-CA82-079A-E14A-DF302EB6AD6C}"/>
              </a:ext>
            </a:extLst>
          </p:cNvPr>
          <p:cNvSpPr txBox="1"/>
          <p:nvPr/>
        </p:nvSpPr>
        <p:spPr>
          <a:xfrm>
            <a:off x="2138906" y="4607041"/>
            <a:ext cx="1199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---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1132" name="TextBox 1131">
            <a:extLst>
              <a:ext uri="{FF2B5EF4-FFF2-40B4-BE49-F238E27FC236}">
                <a16:creationId xmlns:a16="http://schemas.microsoft.com/office/drawing/2014/main" id="{1AAFD203-2945-443A-847B-C4F6A74D8AF6}"/>
              </a:ext>
            </a:extLst>
          </p:cNvPr>
          <p:cNvSpPr txBox="1"/>
          <p:nvPr/>
        </p:nvSpPr>
        <p:spPr>
          <a:xfrm>
            <a:off x="423405" y="3522621"/>
            <a:ext cx="35266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Параметры запрашиваемой поддержки</a:t>
            </a:r>
          </a:p>
        </p:txBody>
      </p:sp>
      <p:sp>
        <p:nvSpPr>
          <p:cNvPr id="1138" name="TextBox 1137">
            <a:extLst>
              <a:ext uri="{FF2B5EF4-FFF2-40B4-BE49-F238E27FC236}">
                <a16:creationId xmlns:a16="http://schemas.microsoft.com/office/drawing/2014/main" id="{3B4BAB0A-3B82-583A-0C49-9158DDADBD33}"/>
              </a:ext>
            </a:extLst>
          </p:cNvPr>
          <p:cNvSpPr txBox="1"/>
          <p:nvPr/>
        </p:nvSpPr>
        <p:spPr>
          <a:xfrm>
            <a:off x="5049474" y="5015567"/>
            <a:ext cx="1131734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0</a:t>
            </a:r>
            <a:r>
              <a:rPr lang="en-US" sz="16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,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22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145" name="Прямоугольник: скругленные углы 1144">
            <a:extLst>
              <a:ext uri="{FF2B5EF4-FFF2-40B4-BE49-F238E27FC236}">
                <a16:creationId xmlns:a16="http://schemas.microsoft.com/office/drawing/2014/main" id="{98C25AC8-F421-D245-19D0-213092321520}"/>
              </a:ext>
            </a:extLst>
          </p:cNvPr>
          <p:cNvSpPr/>
          <p:nvPr/>
        </p:nvSpPr>
        <p:spPr>
          <a:xfrm>
            <a:off x="6628465" y="663314"/>
            <a:ext cx="5142204" cy="31341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6" name="Овал 1145">
            <a:extLst>
              <a:ext uri="{FF2B5EF4-FFF2-40B4-BE49-F238E27FC236}">
                <a16:creationId xmlns:a16="http://schemas.microsoft.com/office/drawing/2014/main" id="{422142D3-040C-E87A-32F0-AEA4B4D08E41}"/>
              </a:ext>
            </a:extLst>
          </p:cNvPr>
          <p:cNvSpPr/>
          <p:nvPr/>
        </p:nvSpPr>
        <p:spPr>
          <a:xfrm>
            <a:off x="6775770" y="734239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7" name="Овал 1146">
            <a:extLst>
              <a:ext uri="{FF2B5EF4-FFF2-40B4-BE49-F238E27FC236}">
                <a16:creationId xmlns:a16="http://schemas.microsoft.com/office/drawing/2014/main" id="{48600D91-0E85-2C83-B134-F496FBF84D3A}"/>
              </a:ext>
            </a:extLst>
          </p:cNvPr>
          <p:cNvSpPr/>
          <p:nvPr/>
        </p:nvSpPr>
        <p:spPr>
          <a:xfrm>
            <a:off x="7064355" y="734238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8" name="Овал 1147">
            <a:extLst>
              <a:ext uri="{FF2B5EF4-FFF2-40B4-BE49-F238E27FC236}">
                <a16:creationId xmlns:a16="http://schemas.microsoft.com/office/drawing/2014/main" id="{269BE117-0920-45F2-9363-058F6527D2B4}"/>
              </a:ext>
            </a:extLst>
          </p:cNvPr>
          <p:cNvSpPr/>
          <p:nvPr/>
        </p:nvSpPr>
        <p:spPr>
          <a:xfrm>
            <a:off x="7352940" y="734237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9" name="TextBox 1148">
            <a:extLst>
              <a:ext uri="{FF2B5EF4-FFF2-40B4-BE49-F238E27FC236}">
                <a16:creationId xmlns:a16="http://schemas.microsoft.com/office/drawing/2014/main" id="{77A309B4-5D0D-F826-D481-91A4348C3C55}"/>
              </a:ext>
            </a:extLst>
          </p:cNvPr>
          <p:cNvSpPr txBox="1"/>
          <p:nvPr/>
        </p:nvSpPr>
        <p:spPr>
          <a:xfrm>
            <a:off x="7576482" y="683448"/>
            <a:ext cx="4525031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Перечень оборудования</a:t>
            </a:r>
          </a:p>
        </p:txBody>
      </p:sp>
      <p:sp>
        <p:nvSpPr>
          <p:cNvPr id="1162" name="Равнобедренный треугольник 1161">
            <a:extLst>
              <a:ext uri="{FF2B5EF4-FFF2-40B4-BE49-F238E27FC236}">
                <a16:creationId xmlns:a16="http://schemas.microsoft.com/office/drawing/2014/main" id="{C89A3FDE-EBBC-D828-5518-411291D4AE3E}"/>
              </a:ext>
            </a:extLst>
          </p:cNvPr>
          <p:cNvSpPr/>
          <p:nvPr/>
        </p:nvSpPr>
        <p:spPr>
          <a:xfrm rot="5400000">
            <a:off x="9464296" y="5615738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3" name="Прямоугольник: скругленные углы 1192">
            <a:extLst>
              <a:ext uri="{FF2B5EF4-FFF2-40B4-BE49-F238E27FC236}">
                <a16:creationId xmlns:a16="http://schemas.microsoft.com/office/drawing/2014/main" id="{C7A18C25-FDC3-703D-7A9F-3C4A91A4DFF6}"/>
              </a:ext>
            </a:extLst>
          </p:cNvPr>
          <p:cNvSpPr/>
          <p:nvPr/>
        </p:nvSpPr>
        <p:spPr>
          <a:xfrm>
            <a:off x="502383" y="5939722"/>
            <a:ext cx="11268286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4" name="Овал 1193">
            <a:extLst>
              <a:ext uri="{FF2B5EF4-FFF2-40B4-BE49-F238E27FC236}">
                <a16:creationId xmlns:a16="http://schemas.microsoft.com/office/drawing/2014/main" id="{6D472AB1-0C49-B49F-A606-8775C5911D2B}"/>
              </a:ext>
            </a:extLst>
          </p:cNvPr>
          <p:cNvSpPr/>
          <p:nvPr/>
        </p:nvSpPr>
        <p:spPr>
          <a:xfrm>
            <a:off x="664763" y="601290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5" name="Овал 1194">
            <a:extLst>
              <a:ext uri="{FF2B5EF4-FFF2-40B4-BE49-F238E27FC236}">
                <a16:creationId xmlns:a16="http://schemas.microsoft.com/office/drawing/2014/main" id="{B132B1F9-CDD8-EEE0-DA2B-4702E161F3C2}"/>
              </a:ext>
            </a:extLst>
          </p:cNvPr>
          <p:cNvSpPr/>
          <p:nvPr/>
        </p:nvSpPr>
        <p:spPr>
          <a:xfrm>
            <a:off x="953348" y="601290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6" name="Овал 1195">
            <a:extLst>
              <a:ext uri="{FF2B5EF4-FFF2-40B4-BE49-F238E27FC236}">
                <a16:creationId xmlns:a16="http://schemas.microsoft.com/office/drawing/2014/main" id="{F5573605-19B3-8FB3-CE80-CEEE7E05DC49}"/>
              </a:ext>
            </a:extLst>
          </p:cNvPr>
          <p:cNvSpPr/>
          <p:nvPr/>
        </p:nvSpPr>
        <p:spPr>
          <a:xfrm>
            <a:off x="1241933" y="6012900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7" name="TextBox 1196">
            <a:extLst>
              <a:ext uri="{FF2B5EF4-FFF2-40B4-BE49-F238E27FC236}">
                <a16:creationId xmlns:a16="http://schemas.microsoft.com/office/drawing/2014/main" id="{B072E8D5-12C1-6C9C-6726-ECCDFD073D73}"/>
              </a:ext>
            </a:extLst>
          </p:cNvPr>
          <p:cNvSpPr txBox="1"/>
          <p:nvPr/>
        </p:nvSpPr>
        <p:spPr>
          <a:xfrm>
            <a:off x="1450401" y="5957743"/>
            <a:ext cx="41413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Сопроводительный текст от компании</a:t>
            </a: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251B68B8-C6FD-F871-7ED6-C6E1FA7DCF1E}"/>
              </a:ext>
            </a:extLst>
          </p:cNvPr>
          <p:cNvSpPr txBox="1"/>
          <p:nvPr/>
        </p:nvSpPr>
        <p:spPr>
          <a:xfrm>
            <a:off x="570243" y="6212566"/>
            <a:ext cx="112019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graphicFrame>
        <p:nvGraphicFramePr>
          <p:cNvPr id="1150" name="Диаграмма 1149">
            <a:extLst>
              <a:ext uri="{FF2B5EF4-FFF2-40B4-BE49-F238E27FC236}">
                <a16:creationId xmlns:a16="http://schemas.microsoft.com/office/drawing/2014/main" id="{DA8FE10A-84A4-FD9D-7204-4A3B2A84A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820619"/>
              </p:ext>
            </p:extLst>
          </p:nvPr>
        </p:nvGraphicFramePr>
        <p:xfrm>
          <a:off x="6650610" y="3266550"/>
          <a:ext cx="5120058" cy="2248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43" name="TextBox 1042">
            <a:extLst>
              <a:ext uri="{FF2B5EF4-FFF2-40B4-BE49-F238E27FC236}">
                <a16:creationId xmlns:a16="http://schemas.microsoft.com/office/drawing/2014/main" id="{78E243A3-506A-65AC-CF52-B9BC9CBF1969}"/>
              </a:ext>
            </a:extLst>
          </p:cNvPr>
          <p:cNvSpPr txBox="1"/>
          <p:nvPr/>
        </p:nvSpPr>
        <p:spPr>
          <a:xfrm>
            <a:off x="6537408" y="5444636"/>
            <a:ext cx="266943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Оборудование будет перечислено в счет основных средств после истечения договора лизинга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4F1D991F-2646-7A25-4CEA-6ECB96BC3A0E}"/>
              </a:ext>
            </a:extLst>
          </p:cNvPr>
          <p:cNvSpPr txBox="1"/>
          <p:nvPr/>
        </p:nvSpPr>
        <p:spPr>
          <a:xfrm>
            <a:off x="10092944" y="554206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F2F13C92-54C2-82D7-D862-300C2982B041}"/>
              </a:ext>
            </a:extLst>
          </p:cNvPr>
          <p:cNvSpPr txBox="1"/>
          <p:nvPr/>
        </p:nvSpPr>
        <p:spPr>
          <a:xfrm>
            <a:off x="10279892" y="563385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ед.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9CA24-5AB4-8B97-756E-46F7FF33FD1B}"/>
              </a:ext>
            </a:extLst>
          </p:cNvPr>
          <p:cNvSpPr txBox="1"/>
          <p:nvPr/>
        </p:nvSpPr>
        <p:spPr>
          <a:xfrm>
            <a:off x="5131285" y="6470006"/>
            <a:ext cx="576249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endParaRPr lang="ru-RU" sz="900" b="0" dirty="0">
              <a:solidFill>
                <a:schemeClr val="tx1"/>
              </a:solidFill>
              <a:latin typeface="Montserrat" panose="00000500000000000000" pitchFamily="2" charset="-52"/>
            </a:endParaRPr>
          </a:p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DA7533-19D1-C39A-6E67-C42EED21C63A}"/>
              </a:ext>
            </a:extLst>
          </p:cNvPr>
          <p:cNvSpPr txBox="1"/>
          <p:nvPr/>
        </p:nvSpPr>
        <p:spPr>
          <a:xfrm>
            <a:off x="761389" y="3900759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Срок договора лизинга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F6D4BEB-2D7F-54C5-CDBF-E456BCCD8FE7}"/>
              </a:ext>
            </a:extLst>
          </p:cNvPr>
          <p:cNvCxnSpPr>
            <a:cxnSpLocks/>
          </p:cNvCxnSpPr>
          <p:nvPr/>
        </p:nvCxnSpPr>
        <p:spPr>
          <a:xfrm>
            <a:off x="724074" y="4861244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FA84018-09C3-3C02-A242-E99737CF28C3}"/>
              </a:ext>
            </a:extLst>
          </p:cNvPr>
          <p:cNvSpPr txBox="1"/>
          <p:nvPr/>
        </p:nvSpPr>
        <p:spPr>
          <a:xfrm>
            <a:off x="746060" y="5206359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Количество оборудования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F932ED-9C04-9FCC-322E-E62039255C15}"/>
              </a:ext>
            </a:extLst>
          </p:cNvPr>
          <p:cNvSpPr txBox="1"/>
          <p:nvPr/>
        </p:nvSpPr>
        <p:spPr>
          <a:xfrm>
            <a:off x="2138906" y="3851507"/>
            <a:ext cx="242571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до __.__.202_г.</a:t>
            </a:r>
            <a:endParaRPr lang="ru-RU" sz="70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81D3CE-64A1-6998-7AF4-E17FEB5FC8DC}"/>
              </a:ext>
            </a:extLst>
          </p:cNvPr>
          <p:cNvSpPr txBox="1"/>
          <p:nvPr/>
        </p:nvSpPr>
        <p:spPr>
          <a:xfrm>
            <a:off x="8734492" y="6477995"/>
            <a:ext cx="3036172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***КС ЦБ РФ – Ключевая ставка Банка России</a:t>
            </a:r>
            <a:endParaRPr lang="ru-RU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0C2E42-9685-E969-62FF-0971DBBAC13C}"/>
              </a:ext>
            </a:extLst>
          </p:cNvPr>
          <p:cNvSpPr txBox="1"/>
          <p:nvPr/>
        </p:nvSpPr>
        <p:spPr>
          <a:xfrm>
            <a:off x="6541208" y="4826479"/>
            <a:ext cx="26694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Объем уплаченных налогов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Москвы** через 2 года после заключения договора лизинга (накопительным итогом)</a:t>
            </a:r>
          </a:p>
        </p:txBody>
      </p:sp>
      <p:sp>
        <p:nvSpPr>
          <p:cNvPr id="17" name="Равнобедренный треугольник 16">
            <a:extLst>
              <a:ext uri="{FF2B5EF4-FFF2-40B4-BE49-F238E27FC236}">
                <a16:creationId xmlns:a16="http://schemas.microsoft.com/office/drawing/2014/main" id="{F75EB32D-DF39-7684-A7E3-1F60A2936495}"/>
              </a:ext>
            </a:extLst>
          </p:cNvPr>
          <p:cNvSpPr/>
          <p:nvPr/>
        </p:nvSpPr>
        <p:spPr>
          <a:xfrm rot="5400000">
            <a:off x="9464296" y="490006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3FEE0C9-F720-E7EF-F924-38A463E34B89}"/>
              </a:ext>
            </a:extLst>
          </p:cNvPr>
          <p:cNvSpPr txBox="1"/>
          <p:nvPr/>
        </p:nvSpPr>
        <p:spPr>
          <a:xfrm>
            <a:off x="10092944" y="4855963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ACDAEE-EFDA-540E-9EF6-1809EF1EE75B}"/>
              </a:ext>
            </a:extLst>
          </p:cNvPr>
          <p:cNvSpPr txBox="1"/>
          <p:nvPr/>
        </p:nvSpPr>
        <p:spPr>
          <a:xfrm>
            <a:off x="10540729" y="4856797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млн</a:t>
            </a:r>
            <a:endParaRPr lang="ru-RU" sz="1000" dirty="0"/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63C9D15D-01FB-1F58-5FC8-5C90B983FBC1}"/>
              </a:ext>
            </a:extLst>
          </p:cNvPr>
          <p:cNvCxnSpPr>
            <a:cxnSpLocks/>
            <a:endCxn id="61" idx="1"/>
          </p:cNvCxnSpPr>
          <p:nvPr/>
        </p:nvCxnSpPr>
        <p:spPr>
          <a:xfrm>
            <a:off x="770352" y="2250251"/>
            <a:ext cx="1233" cy="691562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437AF8EF-3EA3-83C1-FD86-36FCE358566F}"/>
              </a:ext>
            </a:extLst>
          </p:cNvPr>
          <p:cNvSpPr/>
          <p:nvPr/>
        </p:nvSpPr>
        <p:spPr>
          <a:xfrm>
            <a:off x="2718735" y="2756389"/>
            <a:ext cx="1013650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7C92C4-6368-0E03-2CA8-726369F3D539}"/>
              </a:ext>
            </a:extLst>
          </p:cNvPr>
          <p:cNvSpPr txBox="1"/>
          <p:nvPr/>
        </p:nvSpPr>
        <p:spPr>
          <a:xfrm>
            <a:off x="2748987" y="2720113"/>
            <a:ext cx="11850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E1893C7-2802-413B-2821-4B1CCBA9CB04}"/>
              </a:ext>
            </a:extLst>
          </p:cNvPr>
          <p:cNvSpPr txBox="1"/>
          <p:nvPr/>
        </p:nvSpPr>
        <p:spPr>
          <a:xfrm>
            <a:off x="2962282" y="2809559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7D1D837-BEC7-6C9B-F22D-A25F23D1E9DA}"/>
              </a:ext>
            </a:extLst>
          </p:cNvPr>
          <p:cNvSpPr txBox="1"/>
          <p:nvPr/>
        </p:nvSpPr>
        <p:spPr>
          <a:xfrm>
            <a:off x="829403" y="2097498"/>
            <a:ext cx="1678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Маржинальность лизинговой компании*</a:t>
            </a:r>
          </a:p>
        </p:txBody>
      </p:sp>
      <p:sp>
        <p:nvSpPr>
          <p:cNvPr id="36" name="Равнобедренный треугольник 35">
            <a:extLst>
              <a:ext uri="{FF2B5EF4-FFF2-40B4-BE49-F238E27FC236}">
                <a16:creationId xmlns:a16="http://schemas.microsoft.com/office/drawing/2014/main" id="{4930F37F-EF1C-49DD-6A70-156E1FCFAFC3}"/>
              </a:ext>
            </a:extLst>
          </p:cNvPr>
          <p:cNvSpPr/>
          <p:nvPr/>
        </p:nvSpPr>
        <p:spPr>
          <a:xfrm rot="5400000">
            <a:off x="2396674" y="2188433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9FF1746E-B871-99AB-F6D3-C965704C539C}"/>
              </a:ext>
            </a:extLst>
          </p:cNvPr>
          <p:cNvSpPr/>
          <p:nvPr/>
        </p:nvSpPr>
        <p:spPr>
          <a:xfrm>
            <a:off x="2724287" y="2117831"/>
            <a:ext cx="1013650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E31F7A8-09CA-5C14-9A45-BFC9043BDE28}"/>
              </a:ext>
            </a:extLst>
          </p:cNvPr>
          <p:cNvSpPr txBox="1"/>
          <p:nvPr/>
        </p:nvSpPr>
        <p:spPr>
          <a:xfrm>
            <a:off x="2754539" y="2081555"/>
            <a:ext cx="11850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08E03D-C17F-88AE-0D9C-524340A98DD0}"/>
              </a:ext>
            </a:extLst>
          </p:cNvPr>
          <p:cNvSpPr txBox="1"/>
          <p:nvPr/>
        </p:nvSpPr>
        <p:spPr>
          <a:xfrm>
            <a:off x="2967834" y="2171001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2139CC6-CD12-DBF5-31C0-B2A56BFAF957}"/>
              </a:ext>
            </a:extLst>
          </p:cNvPr>
          <p:cNvSpPr txBox="1"/>
          <p:nvPr/>
        </p:nvSpPr>
        <p:spPr>
          <a:xfrm>
            <a:off x="445282" y="6443564"/>
            <a:ext cx="481381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*Маржинальность = Сумма договора лизинга - сумма договора поставки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3373D2D-758E-2DE7-FD15-1D3BF2E6539E}"/>
              </a:ext>
            </a:extLst>
          </p:cNvPr>
          <p:cNvSpPr txBox="1"/>
          <p:nvPr/>
        </p:nvSpPr>
        <p:spPr>
          <a:xfrm>
            <a:off x="2138906" y="5106251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ед.</a:t>
            </a:r>
          </a:p>
        </p:txBody>
      </p:sp>
      <p:sp>
        <p:nvSpPr>
          <p:cNvPr id="47" name="Прямоугольник: скругленные углы 46">
            <a:extLst>
              <a:ext uri="{FF2B5EF4-FFF2-40B4-BE49-F238E27FC236}">
                <a16:creationId xmlns:a16="http://schemas.microsoft.com/office/drawing/2014/main" id="{20DFCDBC-66AD-7F6B-8913-F8199E5A22BE}"/>
              </a:ext>
            </a:extLst>
          </p:cNvPr>
          <p:cNvSpPr/>
          <p:nvPr/>
        </p:nvSpPr>
        <p:spPr>
          <a:xfrm>
            <a:off x="6628465" y="1060345"/>
            <a:ext cx="1482379" cy="30295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30602DB-9248-B84C-7A6C-98A6B01FC9F5}"/>
              </a:ext>
            </a:extLst>
          </p:cNvPr>
          <p:cNvSpPr txBox="1"/>
          <p:nvPr/>
        </p:nvSpPr>
        <p:spPr>
          <a:xfrm>
            <a:off x="6650610" y="1102903"/>
            <a:ext cx="1569645" cy="2000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700" dirty="0">
                <a:solidFill>
                  <a:schemeClr val="bg1"/>
                </a:solidFill>
                <a:latin typeface="Montserrat" panose="00000500000000000000" pitchFamily="2" charset="-52"/>
              </a:rPr>
              <a:t>Перечень (наименование)</a:t>
            </a:r>
          </a:p>
        </p:txBody>
      </p: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E66FCCF7-6C1D-5DF4-9CCA-2B296D10F4A0}"/>
              </a:ext>
            </a:extLst>
          </p:cNvPr>
          <p:cNvSpPr/>
          <p:nvPr/>
        </p:nvSpPr>
        <p:spPr>
          <a:xfrm>
            <a:off x="10076018" y="1058655"/>
            <a:ext cx="1696212" cy="30295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5F29DED-A8F6-2A5A-7302-5EE949D6CD69}"/>
              </a:ext>
            </a:extLst>
          </p:cNvPr>
          <p:cNvSpPr txBox="1"/>
          <p:nvPr/>
        </p:nvSpPr>
        <p:spPr>
          <a:xfrm>
            <a:off x="10129352" y="1104335"/>
            <a:ext cx="1532368" cy="1986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700" dirty="0">
                <a:solidFill>
                  <a:schemeClr val="bg1"/>
                </a:solidFill>
                <a:latin typeface="Montserrat" panose="00000500000000000000" pitchFamily="2" charset="-52"/>
              </a:rPr>
              <a:t>Стоимость (в млн руб.)</a:t>
            </a:r>
          </a:p>
        </p:txBody>
      </p:sp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89DEAC95-784F-3C80-719A-B4DB88F6FD6C}"/>
              </a:ext>
            </a:extLst>
          </p:cNvPr>
          <p:cNvSpPr/>
          <p:nvPr/>
        </p:nvSpPr>
        <p:spPr>
          <a:xfrm>
            <a:off x="8220255" y="1063792"/>
            <a:ext cx="1743288" cy="30295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C56451-9441-4D58-2BCA-111460A6CAEC}"/>
              </a:ext>
            </a:extLst>
          </p:cNvPr>
          <p:cNvSpPr txBox="1"/>
          <p:nvPr/>
        </p:nvSpPr>
        <p:spPr>
          <a:xfrm>
            <a:off x="8264835" y="1104335"/>
            <a:ext cx="1857098" cy="2000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700" dirty="0">
                <a:solidFill>
                  <a:schemeClr val="bg1"/>
                </a:solidFill>
                <a:latin typeface="Montserrat" panose="00000500000000000000" pitchFamily="2" charset="-52"/>
              </a:rPr>
              <a:t>Изображение оборудования</a:t>
            </a:r>
          </a:p>
        </p:txBody>
      </p:sp>
      <p:graphicFrame>
        <p:nvGraphicFramePr>
          <p:cNvPr id="1027" name="Таблица 1026">
            <a:extLst>
              <a:ext uri="{FF2B5EF4-FFF2-40B4-BE49-F238E27FC236}">
                <a16:creationId xmlns:a16="http://schemas.microsoft.com/office/drawing/2014/main" id="{AA8A7FD9-3B5F-53C2-8AD7-848CDFB16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671312"/>
              </p:ext>
            </p:extLst>
          </p:nvPr>
        </p:nvGraphicFramePr>
        <p:xfrm>
          <a:off x="6537408" y="976733"/>
          <a:ext cx="5256807" cy="3585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8">
                  <a:extLst>
                    <a:ext uri="{9D8B030D-6E8A-4147-A177-3AD203B41FA5}">
                      <a16:colId xmlns:a16="http://schemas.microsoft.com/office/drawing/2014/main" val="2744117184"/>
                    </a:ext>
                  </a:extLst>
                </a:gridCol>
                <a:gridCol w="1876740">
                  <a:extLst>
                    <a:ext uri="{9D8B030D-6E8A-4147-A177-3AD203B41FA5}">
                      <a16:colId xmlns:a16="http://schemas.microsoft.com/office/drawing/2014/main" val="1090149372"/>
                    </a:ext>
                  </a:extLst>
                </a:gridCol>
                <a:gridCol w="1752269">
                  <a:extLst>
                    <a:ext uri="{9D8B030D-6E8A-4147-A177-3AD203B41FA5}">
                      <a16:colId xmlns:a16="http://schemas.microsoft.com/office/drawing/2014/main" val="2516820669"/>
                    </a:ext>
                  </a:extLst>
                </a:gridCol>
              </a:tblGrid>
              <a:tr h="5976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6181518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8533832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4034403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092244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364950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387203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FB99A8-A80A-6C11-841E-D16F0BDC91FF}"/>
              </a:ext>
            </a:extLst>
          </p:cNvPr>
          <p:cNvSpPr txBox="1"/>
          <p:nvPr/>
        </p:nvSpPr>
        <p:spPr>
          <a:xfrm>
            <a:off x="727289" y="5615525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№ договора лизинга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5FC484-A70E-396E-DC7B-298172ED867A}"/>
              </a:ext>
            </a:extLst>
          </p:cNvPr>
          <p:cNvSpPr txBox="1"/>
          <p:nvPr/>
        </p:nvSpPr>
        <p:spPr>
          <a:xfrm>
            <a:off x="2138906" y="5515417"/>
            <a:ext cx="289298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№</a:t>
            </a:r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 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от __.__.20__г.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C2249B6D-101C-A7F2-F7D6-791E355BACB2}"/>
              </a:ext>
            </a:extLst>
          </p:cNvPr>
          <p:cNvCxnSpPr>
            <a:cxnSpLocks/>
          </p:cNvCxnSpPr>
          <p:nvPr/>
        </p:nvCxnSpPr>
        <p:spPr>
          <a:xfrm>
            <a:off x="727624" y="5243123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1697CAE6-8A90-8B31-0ED2-0DF701F7CF33}"/>
              </a:ext>
            </a:extLst>
          </p:cNvPr>
          <p:cNvSpPr/>
          <p:nvPr/>
        </p:nvSpPr>
        <p:spPr>
          <a:xfrm>
            <a:off x="6628465" y="4507430"/>
            <a:ext cx="5142204" cy="31341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9AF04A3-10E1-047E-0082-E2887CFE66FF}"/>
              </a:ext>
            </a:extLst>
          </p:cNvPr>
          <p:cNvSpPr txBox="1"/>
          <p:nvPr/>
        </p:nvSpPr>
        <p:spPr>
          <a:xfrm>
            <a:off x="7231042" y="4527564"/>
            <a:ext cx="4525031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050" dirty="0">
                <a:solidFill>
                  <a:schemeClr val="bg1"/>
                </a:solidFill>
                <a:latin typeface="Montserrat" panose="00000500000000000000" pitchFamily="2" charset="-52"/>
              </a:rPr>
              <a:t>Предполагаемые эффекты после реализации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37818154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14492</TotalTime>
  <Words>297</Words>
  <Application>Microsoft Office PowerPoint</Application>
  <PresentationFormat>Произвольный</PresentationFormat>
  <Paragraphs>90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3" baseType="lpstr">
      <vt:lpstr>Arial</vt:lpstr>
      <vt:lpstr>Helvetica Neue</vt:lpstr>
      <vt:lpstr>Helvetica Neue Light</vt:lpstr>
      <vt:lpstr>Helvetica Neue Medium</vt:lpstr>
      <vt:lpstr>Montserrat</vt:lpstr>
      <vt:lpstr>Moscow Sans</vt:lpstr>
      <vt:lpstr>TT Moscow Economy</vt:lpstr>
      <vt:lpstr>TT Moscow Economy Light</vt:lpstr>
      <vt:lpstr>TT Moscow Economy Medium</vt:lpstr>
      <vt:lpstr>White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Pifpaf</dc:creator>
  <cp:lastModifiedBy>Сугян Григорий Гагикович</cp:lastModifiedBy>
  <cp:revision>107</cp:revision>
  <cp:lastPrinted>2025-05-28T14:31:13Z</cp:lastPrinted>
  <dcterms:modified xsi:type="dcterms:W3CDTF">2025-07-15T10:25:18Z</dcterms:modified>
</cp:coreProperties>
</file>