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2" r:id="rId2"/>
    <p:sldId id="361" r:id="rId3"/>
    <p:sldId id="362" r:id="rId4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96296" autoAdjust="0"/>
  </p:normalViewPr>
  <p:slideViewPr>
    <p:cSldViewPr snapToGrid="0" snapToObjects="1">
      <p:cViewPr>
        <p:scale>
          <a:sx n="75" d="100"/>
          <a:sy n="75" d="100"/>
        </p:scale>
        <p:origin x="2346" y="828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ndmfi-dc03\&#1054;&#1073;&#1097;&#1072;&#1103;\&#1040;&#1085;&#1072;&#1083;&#1080;&#1090;&#1080;&#1095;&#1077;&#1089;&#1082;&#1086;&#1077;%20&#1091;&#1087;&#1088;&#1072;&#1074;&#1083;&#1077;&#1085;&#1080;&#1077;%20(&#1085;&#1086;&#1074;.)\&#1057;&#1087;&#1077;&#1094;&#1080;&#1072;&#1083;&#1100;&#1085;&#1099;&#1077;%20&#1087;&#1088;&#1086;&#1077;&#1082;&#1090;&#1099;\&#1060;&#1052;&#1069;&#1047;%20(&#1085;&#1086;&#1074;&#1072;&#1103;%20&#1072;&#1076;&#1088;&#1077;&#1089;&#1082;&#1072;)\&#1042;&#1057;&#1055;&#1054;&#1052;&#1040;&#1043;&#1040;&#1058;&#1045;&#1051;&#1068;&#1053;&#1067;&#1045;%20&#1052;&#1040;&#1058;&#1045;&#1056;&#1048;&#1040;&#1051;&#1067;\&#1052;&#1069;&#1047;%20-%20&#1057;&#1062;&#1045;&#1053;&#1040;&#1056;&#1048;&#1048;%20&#1055;&#1054;&#1044;&#1044;&#1045;&#1056;&#1046;&#1050;&#1048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076592"/>
        <c:axId val="1466072752"/>
      </c:lineChart>
      <c:catAx>
        <c:axId val="14660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Montserrat" panose="00000500000000000000" pitchFamily="2" charset="-52"/>
                <a:ea typeface="+mn-ea"/>
                <a:cs typeface="+mn-cs"/>
              </a:defRPr>
            </a:pPr>
            <a:endParaRPr lang="ru-RU"/>
          </a:p>
        </c:txPr>
        <c:crossAx val="1466072752"/>
        <c:crosses val="autoZero"/>
        <c:auto val="1"/>
        <c:lblAlgn val="ctr"/>
        <c:lblOffset val="100"/>
        <c:noMultiLvlLbl val="0"/>
      </c:catAx>
      <c:valAx>
        <c:axId val="1466072752"/>
        <c:scaling>
          <c:orientation val="minMax"/>
        </c:scaling>
        <c:delete val="1"/>
        <c:axPos val="l"/>
        <c:numFmt formatCode="_-* #\ ##0.00\ _₽_-;\-* #\ ##0.00\ _₽_-;_-* &quot;-&quot;??\ _₽_-;_-@_-" sourceLinked="1"/>
        <c:majorTickMark val="none"/>
        <c:minorTickMark val="none"/>
        <c:tickLblPos val="nextTo"/>
        <c:crossAx val="14660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8192DD-D237-755F-ECDA-7E072FD6045B}"/>
              </a:ext>
            </a:extLst>
          </p:cNvPr>
          <p:cNvSpPr txBox="1"/>
          <p:nvPr/>
        </p:nvSpPr>
        <p:spPr>
          <a:xfrm>
            <a:off x="10331159" y="6441130"/>
            <a:ext cx="1521073" cy="261496"/>
          </a:xfrm>
          <a:prstGeom prst="rect">
            <a:avLst/>
          </a:prstGeom>
        </p:spPr>
        <p:txBody>
          <a:bodyPr vert="horz" wrap="none" lIns="71862" tIns="35931" rIns="71862" bIns="35931" rtlCol="0" anchor="t">
            <a:normAutofit fontScale="92500" lnSpcReduction="20000"/>
          </a:bodyPr>
          <a:lstStyle/>
          <a:p>
            <a:pPr algn="l" defTabSz="295350">
              <a:defRPr/>
            </a:pP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Москва 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|</a:t>
            </a: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 202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5</a:t>
            </a:r>
            <a:endParaRPr lang="ru-RU" sz="1499" b="0" dirty="0">
              <a:solidFill>
                <a:srgbClr val="0070C0"/>
              </a:solidFill>
              <a:latin typeface="TT Moscow Econom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16325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951675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959908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772106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977466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38397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38601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Выручка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386020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9151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447881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464743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Производственные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/</a:t>
            </a:r>
            <a:r>
              <a:rPr lang="ru-RU" sz="1200" dirty="0" err="1">
                <a:solidFill>
                  <a:schemeClr val="bg1"/>
                </a:solidFill>
                <a:latin typeface="Montserrat" panose="00000500000000000000" pitchFamily="2" charset="-52"/>
              </a:rPr>
              <a:t>ая</a:t>
            </a:r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 площади в Москве</a:t>
            </a:r>
            <a:r>
              <a:rPr lang="en-US" sz="120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en-US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(</a:t>
            </a:r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при наличии)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3268312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50ECCB0-5739-5E31-BABE-318382D3558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46" y="3414491"/>
            <a:ext cx="338166" cy="338166"/>
          </a:xfrm>
          <a:prstGeom prst="rect">
            <a:avLst/>
          </a:prstGeom>
        </p:spPr>
      </p:pic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3087718" y="4153540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4551229" y="4193127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4895413" y="4153540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5269307" y="4140135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3087717" y="4628744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4551228" y="4668331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4895413" y="462874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5082364" y="4619471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5082361" y="4245334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369458" y="618361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Примеры выпускаемой продукции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5" name="Прямоугольник: скругленные углы 1084">
            <a:extLst>
              <a:ext uri="{FF2B5EF4-FFF2-40B4-BE49-F238E27FC236}">
                <a16:creationId xmlns:a16="http://schemas.microsoft.com/office/drawing/2014/main" id="{0B0428A4-2C88-62F5-8EC5-48B224F8482F}"/>
              </a:ext>
            </a:extLst>
          </p:cNvPr>
          <p:cNvSpPr/>
          <p:nvPr/>
        </p:nvSpPr>
        <p:spPr>
          <a:xfrm rot="10800000" flipV="1">
            <a:off x="7283338" y="243279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86" name="Прямая соединительная линия 1085">
            <a:extLst>
              <a:ext uri="{FF2B5EF4-FFF2-40B4-BE49-F238E27FC236}">
                <a16:creationId xmlns:a16="http://schemas.microsoft.com/office/drawing/2014/main" id="{819F1500-F236-125B-79BB-E13CE2F1EAFF}"/>
              </a:ext>
            </a:extLst>
          </p:cNvPr>
          <p:cNvCxnSpPr>
            <a:cxnSpLocks/>
          </p:cNvCxnSpPr>
          <p:nvPr/>
        </p:nvCxnSpPr>
        <p:spPr>
          <a:xfrm flipH="1">
            <a:off x="7060937" y="2907126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3" name="Прямоугольник: скругленные углы 1092">
            <a:extLst>
              <a:ext uri="{FF2B5EF4-FFF2-40B4-BE49-F238E27FC236}">
                <a16:creationId xmlns:a16="http://schemas.microsoft.com/office/drawing/2014/main" id="{FD737A62-F6C5-4E9C-B8B2-CA4A4D4E5607}"/>
              </a:ext>
            </a:extLst>
          </p:cNvPr>
          <p:cNvSpPr/>
          <p:nvPr/>
        </p:nvSpPr>
        <p:spPr>
          <a:xfrm rot="10800000" flipV="1">
            <a:off x="7283338" y="4294226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cxnSp>
        <p:nvCxnSpPr>
          <p:cNvPr id="1094" name="Прямая соединительная линия 1093">
            <a:extLst>
              <a:ext uri="{FF2B5EF4-FFF2-40B4-BE49-F238E27FC236}">
                <a16:creationId xmlns:a16="http://schemas.microsoft.com/office/drawing/2014/main" id="{419BADCA-511E-746D-C5DD-34FC0AE4045E}"/>
              </a:ext>
            </a:extLst>
          </p:cNvPr>
          <p:cNvCxnSpPr>
            <a:cxnSpLocks/>
          </p:cNvCxnSpPr>
          <p:nvPr/>
        </p:nvCxnSpPr>
        <p:spPr>
          <a:xfrm flipH="1">
            <a:off x="7060937" y="4770803"/>
            <a:ext cx="4670355" cy="0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2" name="Прямоугольник: скругленные углы 1101">
            <a:extLst>
              <a:ext uri="{FF2B5EF4-FFF2-40B4-BE49-F238E27FC236}">
                <a16:creationId xmlns:a16="http://schemas.microsoft.com/office/drawing/2014/main" id="{065A574D-175E-E964-F46B-FFE517EB4D1F}"/>
              </a:ext>
            </a:extLst>
          </p:cNvPr>
          <p:cNvSpPr/>
          <p:nvPr/>
        </p:nvSpPr>
        <p:spPr>
          <a:xfrm rot="10800000" flipV="1">
            <a:off x="7278799" y="6352729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продукции</a:t>
            </a:r>
          </a:p>
        </p:txBody>
      </p:sp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3032654" y="504356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СТАТУС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3087718" y="5289425"/>
            <a:ext cx="2990106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984110" y="4158646"/>
            <a:ext cx="1593211" cy="1443994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1798006" y="4611174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1017113" y="5317843"/>
            <a:ext cx="1525507" cy="256613"/>
          </a:xfrm>
          <a:prstGeom prst="roundRect">
            <a:avLst>
              <a:gd name="adj" fmla="val 50000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производства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7826099" y="1679037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4D02ED4-EA4B-7810-0E3C-44EE7CC3DDD7}"/>
              </a:ext>
            </a:extLst>
          </p:cNvPr>
          <p:cNvSpPr txBox="1"/>
          <p:nvPr/>
        </p:nvSpPr>
        <p:spPr>
          <a:xfrm>
            <a:off x="7826099" y="3526272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C11961C-1680-B653-DA84-6B2EC8F69508}"/>
              </a:ext>
            </a:extLst>
          </p:cNvPr>
          <p:cNvSpPr txBox="1"/>
          <p:nvPr/>
        </p:nvSpPr>
        <p:spPr>
          <a:xfrm>
            <a:off x="7826099" y="5451113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ФОТО В </a:t>
            </a:r>
            <a:r>
              <a:rPr lang="en-US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PNG</a:t>
            </a:r>
            <a:endParaRPr lang="ru-RU" sz="1600" b="0" dirty="0">
              <a:solidFill>
                <a:srgbClr val="0070C0"/>
              </a:solidFill>
              <a:latin typeface="TT Moscow Economy Medium" panose="020B0103030101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5110-EB21-A282-0CCF-700574C7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0F361176-52F3-6577-FBE0-A23E20390FAB}"/>
              </a:ext>
            </a:extLst>
          </p:cNvPr>
          <p:cNvCxnSpPr>
            <a:cxnSpLocks/>
          </p:cNvCxnSpPr>
          <p:nvPr/>
        </p:nvCxnSpPr>
        <p:spPr>
          <a:xfrm>
            <a:off x="771584" y="1626645"/>
            <a:ext cx="0" cy="639787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548D3DF2-E6A8-DCD8-F41C-0399D60F873D}"/>
              </a:ext>
            </a:extLst>
          </p:cNvPr>
          <p:cNvSpPr/>
          <p:nvPr/>
        </p:nvSpPr>
        <p:spPr>
          <a:xfrm>
            <a:off x="6522078" y="0"/>
            <a:ext cx="5670899" cy="59597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E3EC0226-1953-4A55-E185-E79C46125C13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2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0A68E3-0B1F-632B-B3D8-4868E7D2E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7F9E088-C8D1-D29E-5ACD-13DD798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E32BFF6D-0B59-297B-2062-EEE23279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381285-88BC-53E1-A342-9793D48AA13C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EB2ED7-1EFC-8E0A-78A9-5277CD57056D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FC28D-322B-75A2-F359-C259BA158293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504E174-5B58-9E42-C73A-64862AFDFC9E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8BF6F-8142-8F09-6981-67002131C008}"/>
              </a:ext>
            </a:extLst>
          </p:cNvPr>
          <p:cNvSpPr txBox="1"/>
          <p:nvPr/>
        </p:nvSpPr>
        <p:spPr>
          <a:xfrm>
            <a:off x="1448354" y="681335"/>
            <a:ext cx="5022343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Параметры финансовой аренды (лизинга)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388BD2-EE9A-63B3-10AC-2D23D19CBFE4}"/>
              </a:ext>
            </a:extLst>
          </p:cNvPr>
          <p:cNvSpPr/>
          <p:nvPr/>
        </p:nvSpPr>
        <p:spPr>
          <a:xfrm>
            <a:off x="500336" y="1148535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3576F9-6B73-910B-2CCB-CE7931EE0151}"/>
              </a:ext>
            </a:extLst>
          </p:cNvPr>
          <p:cNvSpPr txBox="1"/>
          <p:nvPr/>
        </p:nvSpPr>
        <p:spPr>
          <a:xfrm>
            <a:off x="633841" y="1148534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5F65D8-842F-A27D-A8C6-0430E9916378}"/>
              </a:ext>
            </a:extLst>
          </p:cNvPr>
          <p:cNvSpPr txBox="1"/>
          <p:nvPr/>
        </p:nvSpPr>
        <p:spPr>
          <a:xfrm>
            <a:off x="1578983" y="1418019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EF0AB8-737A-6233-99DF-688B50957883}"/>
              </a:ext>
            </a:extLst>
          </p:cNvPr>
          <p:cNvSpPr txBox="1"/>
          <p:nvPr/>
        </p:nvSpPr>
        <p:spPr>
          <a:xfrm>
            <a:off x="422919" y="960447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Сумма договора лизинга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6F585-C00E-5553-B9F5-008ECF034F6F}"/>
              </a:ext>
            </a:extLst>
          </p:cNvPr>
          <p:cNvSpPr txBox="1"/>
          <p:nvPr/>
        </p:nvSpPr>
        <p:spPr>
          <a:xfrm>
            <a:off x="771585" y="2757147"/>
            <a:ext cx="1678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Сумма договора поставки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103655C3-672F-35F7-29FC-F1F125667498}"/>
              </a:ext>
            </a:extLst>
          </p:cNvPr>
          <p:cNvSpPr/>
          <p:nvPr/>
        </p:nvSpPr>
        <p:spPr>
          <a:xfrm rot="5400000">
            <a:off x="2396674" y="2834773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D27969C8-78E1-901A-08FC-7B6B5257B4EC}"/>
              </a:ext>
            </a:extLst>
          </p:cNvPr>
          <p:cNvCxnSpPr>
            <a:cxnSpLocks/>
          </p:cNvCxnSpPr>
          <p:nvPr/>
        </p:nvCxnSpPr>
        <p:spPr>
          <a:xfrm>
            <a:off x="3658833" y="3290127"/>
            <a:ext cx="0" cy="339381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2" name="TextBox 1041">
            <a:extLst>
              <a:ext uri="{FF2B5EF4-FFF2-40B4-BE49-F238E27FC236}">
                <a16:creationId xmlns:a16="http://schemas.microsoft.com/office/drawing/2014/main" id="{975749C5-E6B2-388E-1633-852B74AB0F7C}"/>
              </a:ext>
            </a:extLst>
          </p:cNvPr>
          <p:cNvSpPr txBox="1"/>
          <p:nvPr/>
        </p:nvSpPr>
        <p:spPr>
          <a:xfrm>
            <a:off x="4138207" y="3431859"/>
            <a:ext cx="272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Действующие договоры лизинга на поддержке Фонда (при наличии)</a:t>
            </a:r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D1656973-845C-5E2B-57CE-DBF14F3DBD36}"/>
              </a:ext>
            </a:extLst>
          </p:cNvPr>
          <p:cNvSpPr/>
          <p:nvPr/>
        </p:nvSpPr>
        <p:spPr>
          <a:xfrm>
            <a:off x="4222481" y="3840748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52C9293-5DC2-34EF-26A4-BF0F1B8707AC}"/>
              </a:ext>
            </a:extLst>
          </p:cNvPr>
          <p:cNvSpPr txBox="1"/>
          <p:nvPr/>
        </p:nvSpPr>
        <p:spPr>
          <a:xfrm>
            <a:off x="4236029" y="3803732"/>
            <a:ext cx="89525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2F6D0C5C-1CB6-2D29-F647-129D705456F5}"/>
              </a:ext>
            </a:extLst>
          </p:cNvPr>
          <p:cNvSpPr txBox="1"/>
          <p:nvPr/>
        </p:nvSpPr>
        <p:spPr>
          <a:xfrm>
            <a:off x="4503758" y="3883942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1095" name="Прямая соединительная линия 1094">
            <a:extLst>
              <a:ext uri="{FF2B5EF4-FFF2-40B4-BE49-F238E27FC236}">
                <a16:creationId xmlns:a16="http://schemas.microsoft.com/office/drawing/2014/main" id="{31A56708-6511-BDC9-3647-CE79AACDB3F3}"/>
              </a:ext>
            </a:extLst>
          </p:cNvPr>
          <p:cNvCxnSpPr>
            <a:cxnSpLocks/>
          </p:cNvCxnSpPr>
          <p:nvPr/>
        </p:nvCxnSpPr>
        <p:spPr>
          <a:xfrm flipH="1">
            <a:off x="3658833" y="3629508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7" name="Прямая соединительная линия 1096">
            <a:extLst>
              <a:ext uri="{FF2B5EF4-FFF2-40B4-BE49-F238E27FC236}">
                <a16:creationId xmlns:a16="http://schemas.microsoft.com/office/drawing/2014/main" id="{54F209DE-80C5-C8DF-04EE-3C1D810202C7}"/>
              </a:ext>
            </a:extLst>
          </p:cNvPr>
          <p:cNvCxnSpPr>
            <a:cxnSpLocks/>
          </p:cNvCxnSpPr>
          <p:nvPr/>
        </p:nvCxnSpPr>
        <p:spPr>
          <a:xfrm flipH="1">
            <a:off x="3238092" y="3629508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01" name="TextBox 1100">
            <a:extLst>
              <a:ext uri="{FF2B5EF4-FFF2-40B4-BE49-F238E27FC236}">
                <a16:creationId xmlns:a16="http://schemas.microsoft.com/office/drawing/2014/main" id="{C5A41C83-C42D-7F22-6256-1153EA28C893}"/>
              </a:ext>
            </a:extLst>
          </p:cNvPr>
          <p:cNvSpPr txBox="1"/>
          <p:nvPr/>
        </p:nvSpPr>
        <p:spPr>
          <a:xfrm>
            <a:off x="4146551" y="4105192"/>
            <a:ext cx="272387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договор поддержки заключен </a:t>
            </a:r>
            <a:r>
              <a:rPr lang="ru-RU" sz="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</a:t>
            </a:r>
          </a:p>
        </p:txBody>
      </p:sp>
      <p:cxnSp>
        <p:nvCxnSpPr>
          <p:cNvPr id="1124" name="Прямая соединительная линия 1123">
            <a:extLst>
              <a:ext uri="{FF2B5EF4-FFF2-40B4-BE49-F238E27FC236}">
                <a16:creationId xmlns:a16="http://schemas.microsoft.com/office/drawing/2014/main" id="{55D95FB3-DF32-8AA0-4AB2-801FA26BEAFA}"/>
              </a:ext>
            </a:extLst>
          </p:cNvPr>
          <p:cNvCxnSpPr>
            <a:cxnSpLocks/>
          </p:cNvCxnSpPr>
          <p:nvPr/>
        </p:nvCxnSpPr>
        <p:spPr>
          <a:xfrm>
            <a:off x="724074" y="3988382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5" name="Прямая соединительная линия 1124">
            <a:extLst>
              <a:ext uri="{FF2B5EF4-FFF2-40B4-BE49-F238E27FC236}">
                <a16:creationId xmlns:a16="http://schemas.microsoft.com/office/drawing/2014/main" id="{AE3C82F7-1AAF-254E-5EBB-5E43FF10328D}"/>
              </a:ext>
            </a:extLst>
          </p:cNvPr>
          <p:cNvCxnSpPr>
            <a:cxnSpLocks/>
          </p:cNvCxnSpPr>
          <p:nvPr/>
        </p:nvCxnSpPr>
        <p:spPr>
          <a:xfrm>
            <a:off x="724073" y="4375705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8" name="TextBox 1127">
            <a:extLst>
              <a:ext uri="{FF2B5EF4-FFF2-40B4-BE49-F238E27FC236}">
                <a16:creationId xmlns:a16="http://schemas.microsoft.com/office/drawing/2014/main" id="{463CED36-88E1-C688-8937-864B58EF9A42}"/>
              </a:ext>
            </a:extLst>
          </p:cNvPr>
          <p:cNvSpPr txBox="1"/>
          <p:nvPr/>
        </p:nvSpPr>
        <p:spPr>
          <a:xfrm>
            <a:off x="743630" y="4254699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срок поддержки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EDBA63C5-D4BD-5B08-691B-B1F5C497C778}"/>
              </a:ext>
            </a:extLst>
          </p:cNvPr>
          <p:cNvSpPr txBox="1"/>
          <p:nvPr/>
        </p:nvSpPr>
        <p:spPr>
          <a:xfrm>
            <a:off x="2120797" y="4208482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8444BABB-EE6D-F8D3-1B42-BADDB21D4861}"/>
              </a:ext>
            </a:extLst>
          </p:cNvPr>
          <p:cNvSpPr txBox="1"/>
          <p:nvPr/>
        </p:nvSpPr>
        <p:spPr>
          <a:xfrm>
            <a:off x="746059" y="4747327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Лизингодатель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93CFF98F-CA82-079A-E14A-DF302EB6AD6C}"/>
              </a:ext>
            </a:extLst>
          </p:cNvPr>
          <p:cNvSpPr txBox="1"/>
          <p:nvPr/>
        </p:nvSpPr>
        <p:spPr>
          <a:xfrm>
            <a:off x="2094516" y="4607041"/>
            <a:ext cx="1199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---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1AAFD203-2945-443A-847B-C4F6A74D8AF6}"/>
              </a:ext>
            </a:extLst>
          </p:cNvPr>
          <p:cNvSpPr txBox="1"/>
          <p:nvPr/>
        </p:nvSpPr>
        <p:spPr>
          <a:xfrm>
            <a:off x="423405" y="3522621"/>
            <a:ext cx="352662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Параметры запрашиваемой поддержки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B4BAB0A-3B82-583A-0C49-9158DDADBD33}"/>
              </a:ext>
            </a:extLst>
          </p:cNvPr>
          <p:cNvSpPr txBox="1"/>
          <p:nvPr/>
        </p:nvSpPr>
        <p:spPr>
          <a:xfrm>
            <a:off x="5049474" y="5015567"/>
            <a:ext cx="113173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0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,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22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98C25AC8-F421-D245-19D0-213092321520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422142D3-040C-E87A-32F0-AEA4B4D08E41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48600D91-0E85-2C83-B134-F496FBF84D3A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269BE117-0920-45F2-9363-058F6527D2B4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7A309B4-5D0D-F826-D481-91A4348C3C55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Перечень оборудования</a:t>
            </a:r>
          </a:p>
        </p:txBody>
      </p:sp>
      <p:sp>
        <p:nvSpPr>
          <p:cNvPr id="1162" name="Равнобедренный треугольник 1161">
            <a:extLst>
              <a:ext uri="{FF2B5EF4-FFF2-40B4-BE49-F238E27FC236}">
                <a16:creationId xmlns:a16="http://schemas.microsoft.com/office/drawing/2014/main" id="{C89A3FDE-EBBC-D828-5518-411291D4AE3E}"/>
              </a:ext>
            </a:extLst>
          </p:cNvPr>
          <p:cNvSpPr/>
          <p:nvPr/>
        </p:nvSpPr>
        <p:spPr>
          <a:xfrm rot="5400000">
            <a:off x="9464296" y="529820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3" name="Прямоугольник: скругленные углы 1192">
            <a:extLst>
              <a:ext uri="{FF2B5EF4-FFF2-40B4-BE49-F238E27FC236}">
                <a16:creationId xmlns:a16="http://schemas.microsoft.com/office/drawing/2014/main" id="{C7A18C25-FDC3-703D-7A9F-3C4A91A4DFF6}"/>
              </a:ext>
            </a:extLst>
          </p:cNvPr>
          <p:cNvSpPr/>
          <p:nvPr/>
        </p:nvSpPr>
        <p:spPr>
          <a:xfrm>
            <a:off x="502383" y="5939722"/>
            <a:ext cx="11268286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4" name="Овал 1193">
            <a:extLst>
              <a:ext uri="{FF2B5EF4-FFF2-40B4-BE49-F238E27FC236}">
                <a16:creationId xmlns:a16="http://schemas.microsoft.com/office/drawing/2014/main" id="{6D472AB1-0C49-B49F-A606-8775C5911D2B}"/>
              </a:ext>
            </a:extLst>
          </p:cNvPr>
          <p:cNvSpPr/>
          <p:nvPr/>
        </p:nvSpPr>
        <p:spPr>
          <a:xfrm>
            <a:off x="664763" y="601290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5" name="Овал 1194">
            <a:extLst>
              <a:ext uri="{FF2B5EF4-FFF2-40B4-BE49-F238E27FC236}">
                <a16:creationId xmlns:a16="http://schemas.microsoft.com/office/drawing/2014/main" id="{B132B1F9-CDD8-EEE0-DA2B-4702E161F3C2}"/>
              </a:ext>
            </a:extLst>
          </p:cNvPr>
          <p:cNvSpPr/>
          <p:nvPr/>
        </p:nvSpPr>
        <p:spPr>
          <a:xfrm>
            <a:off x="953348" y="601290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6" name="Овал 1195">
            <a:extLst>
              <a:ext uri="{FF2B5EF4-FFF2-40B4-BE49-F238E27FC236}">
                <a16:creationId xmlns:a16="http://schemas.microsoft.com/office/drawing/2014/main" id="{F5573605-19B3-8FB3-CE80-CEEE7E05DC49}"/>
              </a:ext>
            </a:extLst>
          </p:cNvPr>
          <p:cNvSpPr/>
          <p:nvPr/>
        </p:nvSpPr>
        <p:spPr>
          <a:xfrm>
            <a:off x="1241933" y="601290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B072E8D5-12C1-6C9C-6726-ECCDFD073D73}"/>
              </a:ext>
            </a:extLst>
          </p:cNvPr>
          <p:cNvSpPr txBox="1"/>
          <p:nvPr/>
        </p:nvSpPr>
        <p:spPr>
          <a:xfrm>
            <a:off x="1450401" y="5957743"/>
            <a:ext cx="41413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251B68B8-C6FD-F871-7ED6-C6E1FA7DCF1E}"/>
              </a:ext>
            </a:extLst>
          </p:cNvPr>
          <p:cNvSpPr txBox="1"/>
          <p:nvPr/>
        </p:nvSpPr>
        <p:spPr>
          <a:xfrm>
            <a:off x="570243" y="6212566"/>
            <a:ext cx="11201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graphicFrame>
        <p:nvGraphicFramePr>
          <p:cNvPr id="1150" name="Диаграмма 1149">
            <a:extLst>
              <a:ext uri="{FF2B5EF4-FFF2-40B4-BE49-F238E27FC236}">
                <a16:creationId xmlns:a16="http://schemas.microsoft.com/office/drawing/2014/main" id="{DA8FE10A-84A4-FD9D-7204-4A3B2A84A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20619"/>
              </p:ext>
            </p:extLst>
          </p:nvPr>
        </p:nvGraphicFramePr>
        <p:xfrm>
          <a:off x="6650610" y="3266550"/>
          <a:ext cx="5120058" cy="224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43" name="TextBox 1042">
            <a:extLst>
              <a:ext uri="{FF2B5EF4-FFF2-40B4-BE49-F238E27FC236}">
                <a16:creationId xmlns:a16="http://schemas.microsoft.com/office/drawing/2014/main" id="{78E243A3-506A-65AC-CF52-B9BC9CBF1969}"/>
              </a:ext>
            </a:extLst>
          </p:cNvPr>
          <p:cNvSpPr txBox="1"/>
          <p:nvPr/>
        </p:nvSpPr>
        <p:spPr>
          <a:xfrm>
            <a:off x="7001772" y="5045932"/>
            <a:ext cx="21838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Оборудование будет перечислено в счет основных средств после истечения договора лизинга</a:t>
            </a:r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4F1D991F-2646-7A25-4CEA-6ECB96BC3A0E}"/>
              </a:ext>
            </a:extLst>
          </p:cNvPr>
          <p:cNvSpPr txBox="1"/>
          <p:nvPr/>
        </p:nvSpPr>
        <p:spPr>
          <a:xfrm>
            <a:off x="10092944" y="5215753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F2F13C92-54C2-82D7-D862-300C2982B041}"/>
              </a:ext>
            </a:extLst>
          </p:cNvPr>
          <p:cNvSpPr txBox="1"/>
          <p:nvPr/>
        </p:nvSpPr>
        <p:spPr>
          <a:xfrm>
            <a:off x="10279892" y="530754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ед.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9CA24-5AB4-8B97-756E-46F7FF33FD1B}"/>
              </a:ext>
            </a:extLst>
          </p:cNvPr>
          <p:cNvSpPr txBox="1"/>
          <p:nvPr/>
        </p:nvSpPr>
        <p:spPr>
          <a:xfrm>
            <a:off x="5131285" y="6470006"/>
            <a:ext cx="576249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endParaRPr lang="ru-RU" sz="900" b="0" dirty="0">
              <a:solidFill>
                <a:schemeClr val="tx1"/>
              </a:solidFill>
              <a:latin typeface="Montserrat" panose="00000500000000000000" pitchFamily="2" charset="-52"/>
            </a:endParaRPr>
          </a:p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A7533-19D1-C39A-6E67-C42EED21C63A}"/>
              </a:ext>
            </a:extLst>
          </p:cNvPr>
          <p:cNvSpPr txBox="1"/>
          <p:nvPr/>
        </p:nvSpPr>
        <p:spPr>
          <a:xfrm>
            <a:off x="761389" y="3900759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договора лизинга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6D4BEB-2D7F-54C5-CDBF-E456BCCD8FE7}"/>
              </a:ext>
            </a:extLst>
          </p:cNvPr>
          <p:cNvCxnSpPr>
            <a:cxnSpLocks/>
          </p:cNvCxnSpPr>
          <p:nvPr/>
        </p:nvCxnSpPr>
        <p:spPr>
          <a:xfrm>
            <a:off x="724074" y="4861244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A84018-09C3-3C02-A242-E99737CF28C3}"/>
              </a:ext>
            </a:extLst>
          </p:cNvPr>
          <p:cNvSpPr txBox="1"/>
          <p:nvPr/>
        </p:nvSpPr>
        <p:spPr>
          <a:xfrm>
            <a:off x="746060" y="5206359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Количество оборудования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F932ED-9C04-9FCC-322E-E62039255C15}"/>
              </a:ext>
            </a:extLst>
          </p:cNvPr>
          <p:cNvSpPr txBox="1"/>
          <p:nvPr/>
        </p:nvSpPr>
        <p:spPr>
          <a:xfrm>
            <a:off x="2155537" y="3851507"/>
            <a:ext cx="2425713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до __.__.202_г.</a:t>
            </a:r>
            <a:endParaRPr lang="ru-RU" sz="70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81D3CE-64A1-6998-7AF4-E17FEB5FC8DC}"/>
              </a:ext>
            </a:extLst>
          </p:cNvPr>
          <p:cNvSpPr txBox="1"/>
          <p:nvPr/>
        </p:nvSpPr>
        <p:spPr>
          <a:xfrm>
            <a:off x="8734492" y="6477995"/>
            <a:ext cx="3036172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***КС ЦБ РФ – Ключевая ставка Банка России</a:t>
            </a:r>
            <a:endParaRPr lang="ru-RU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0C2E42-9685-E969-62FF-0971DBBAC13C}"/>
              </a:ext>
            </a:extLst>
          </p:cNvPr>
          <p:cNvSpPr txBox="1"/>
          <p:nvPr/>
        </p:nvSpPr>
        <p:spPr>
          <a:xfrm>
            <a:off x="7001772" y="4642210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Объем уплаченных налогов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Москвы**</a:t>
            </a:r>
          </a:p>
        </p:txBody>
      </p:sp>
      <p:sp>
        <p:nvSpPr>
          <p:cNvPr id="17" name="Равнобедренный треугольник 16">
            <a:extLst>
              <a:ext uri="{FF2B5EF4-FFF2-40B4-BE49-F238E27FC236}">
                <a16:creationId xmlns:a16="http://schemas.microsoft.com/office/drawing/2014/main" id="{F75EB32D-DF39-7684-A7E3-1F60A2936495}"/>
              </a:ext>
            </a:extLst>
          </p:cNvPr>
          <p:cNvSpPr/>
          <p:nvPr/>
        </p:nvSpPr>
        <p:spPr>
          <a:xfrm rot="5400000">
            <a:off x="9464296" y="4715797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FEE0C9-F720-E7EF-F924-38A463E34B89}"/>
              </a:ext>
            </a:extLst>
          </p:cNvPr>
          <p:cNvSpPr txBox="1"/>
          <p:nvPr/>
        </p:nvSpPr>
        <p:spPr>
          <a:xfrm>
            <a:off x="10092944" y="462540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ACDAEE-EFDA-540E-9EF6-1809EF1EE75B}"/>
              </a:ext>
            </a:extLst>
          </p:cNvPr>
          <p:cNvSpPr txBox="1"/>
          <p:nvPr/>
        </p:nvSpPr>
        <p:spPr>
          <a:xfrm>
            <a:off x="10540729" y="462623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63C9D15D-01FB-1F58-5FC8-5C90B983FBC1}"/>
              </a:ext>
            </a:extLst>
          </p:cNvPr>
          <p:cNvCxnSpPr>
            <a:cxnSpLocks/>
            <a:endCxn id="61" idx="1"/>
          </p:cNvCxnSpPr>
          <p:nvPr/>
        </p:nvCxnSpPr>
        <p:spPr>
          <a:xfrm>
            <a:off x="770352" y="2250251"/>
            <a:ext cx="1233" cy="691562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2" name="Прямоугольник: скругленные углы 31">
            <a:extLst>
              <a:ext uri="{FF2B5EF4-FFF2-40B4-BE49-F238E27FC236}">
                <a16:creationId xmlns:a16="http://schemas.microsoft.com/office/drawing/2014/main" id="{437AF8EF-3EA3-83C1-FD86-36FCE358566F}"/>
              </a:ext>
            </a:extLst>
          </p:cNvPr>
          <p:cNvSpPr/>
          <p:nvPr/>
        </p:nvSpPr>
        <p:spPr>
          <a:xfrm>
            <a:off x="2718735" y="2756389"/>
            <a:ext cx="1013650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7C92C4-6368-0E03-2CA8-726369F3D539}"/>
              </a:ext>
            </a:extLst>
          </p:cNvPr>
          <p:cNvSpPr txBox="1"/>
          <p:nvPr/>
        </p:nvSpPr>
        <p:spPr>
          <a:xfrm>
            <a:off x="2748987" y="2720113"/>
            <a:ext cx="11850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E1893C7-2802-413B-2821-4B1CCBA9CB04}"/>
              </a:ext>
            </a:extLst>
          </p:cNvPr>
          <p:cNvSpPr txBox="1"/>
          <p:nvPr/>
        </p:nvSpPr>
        <p:spPr>
          <a:xfrm>
            <a:off x="2962282" y="2809559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7D1D837-BEC7-6C9B-F22D-A25F23D1E9DA}"/>
              </a:ext>
            </a:extLst>
          </p:cNvPr>
          <p:cNvSpPr txBox="1"/>
          <p:nvPr/>
        </p:nvSpPr>
        <p:spPr>
          <a:xfrm>
            <a:off x="829403" y="2097498"/>
            <a:ext cx="16787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Маржинальность лизинговой компании*</a:t>
            </a:r>
          </a:p>
        </p:txBody>
      </p:sp>
      <p:sp>
        <p:nvSpPr>
          <p:cNvPr id="36" name="Равнобедренный треугольник 35">
            <a:extLst>
              <a:ext uri="{FF2B5EF4-FFF2-40B4-BE49-F238E27FC236}">
                <a16:creationId xmlns:a16="http://schemas.microsoft.com/office/drawing/2014/main" id="{4930F37F-EF1C-49DD-6A70-156E1FCFAFC3}"/>
              </a:ext>
            </a:extLst>
          </p:cNvPr>
          <p:cNvSpPr/>
          <p:nvPr/>
        </p:nvSpPr>
        <p:spPr>
          <a:xfrm rot="5400000">
            <a:off x="2396674" y="2188433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7" name="Прямоугольник: скругленные углы 36">
            <a:extLst>
              <a:ext uri="{FF2B5EF4-FFF2-40B4-BE49-F238E27FC236}">
                <a16:creationId xmlns:a16="http://schemas.microsoft.com/office/drawing/2014/main" id="{9FF1746E-B871-99AB-F6D3-C965704C539C}"/>
              </a:ext>
            </a:extLst>
          </p:cNvPr>
          <p:cNvSpPr/>
          <p:nvPr/>
        </p:nvSpPr>
        <p:spPr>
          <a:xfrm>
            <a:off x="2724287" y="2117831"/>
            <a:ext cx="1013650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E31F7A8-09CA-5C14-9A45-BFC9043BDE28}"/>
              </a:ext>
            </a:extLst>
          </p:cNvPr>
          <p:cNvSpPr txBox="1"/>
          <p:nvPr/>
        </p:nvSpPr>
        <p:spPr>
          <a:xfrm>
            <a:off x="2754539" y="2081555"/>
            <a:ext cx="11850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308E03D-C17F-88AE-0D9C-524340A98DD0}"/>
              </a:ext>
            </a:extLst>
          </p:cNvPr>
          <p:cNvSpPr txBox="1"/>
          <p:nvPr/>
        </p:nvSpPr>
        <p:spPr>
          <a:xfrm>
            <a:off x="2967834" y="2171001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2139CC6-CD12-DBF5-31C0-B2A56BFAF957}"/>
              </a:ext>
            </a:extLst>
          </p:cNvPr>
          <p:cNvSpPr txBox="1"/>
          <p:nvPr/>
        </p:nvSpPr>
        <p:spPr>
          <a:xfrm>
            <a:off x="445282" y="6443564"/>
            <a:ext cx="481381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*Маржинальность = Сумма договора лизинга - сумма договора поставки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3373D2D-758E-2DE7-FD15-1D3BF2E6539E}"/>
              </a:ext>
            </a:extLst>
          </p:cNvPr>
          <p:cNvSpPr txBox="1"/>
          <p:nvPr/>
        </p:nvSpPr>
        <p:spPr>
          <a:xfrm>
            <a:off x="2114868" y="5106251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ед.</a:t>
            </a:r>
          </a:p>
        </p:txBody>
      </p:sp>
      <p:sp>
        <p:nvSpPr>
          <p:cNvPr id="47" name="Прямоугольник: скругленные углы 46">
            <a:extLst>
              <a:ext uri="{FF2B5EF4-FFF2-40B4-BE49-F238E27FC236}">
                <a16:creationId xmlns:a16="http://schemas.microsoft.com/office/drawing/2014/main" id="{20DFCDBC-66AD-7F6B-8913-F8199E5A22BE}"/>
              </a:ext>
            </a:extLst>
          </p:cNvPr>
          <p:cNvSpPr/>
          <p:nvPr/>
        </p:nvSpPr>
        <p:spPr>
          <a:xfrm>
            <a:off x="6628465" y="1060345"/>
            <a:ext cx="1482379" cy="30295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0602DB-9248-B84C-7A6C-98A6B01FC9F5}"/>
              </a:ext>
            </a:extLst>
          </p:cNvPr>
          <p:cNvSpPr txBox="1"/>
          <p:nvPr/>
        </p:nvSpPr>
        <p:spPr>
          <a:xfrm>
            <a:off x="6650610" y="1102903"/>
            <a:ext cx="1569645" cy="2000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700" dirty="0">
                <a:solidFill>
                  <a:schemeClr val="bg1"/>
                </a:solidFill>
                <a:latin typeface="Montserrat" panose="00000500000000000000" pitchFamily="2" charset="-52"/>
              </a:rPr>
              <a:t>Перечень (наименование)</a:t>
            </a:r>
          </a:p>
        </p:txBody>
      </p:sp>
      <p:sp>
        <p:nvSpPr>
          <p:cNvPr id="54" name="Прямоугольник: скругленные углы 53">
            <a:extLst>
              <a:ext uri="{FF2B5EF4-FFF2-40B4-BE49-F238E27FC236}">
                <a16:creationId xmlns:a16="http://schemas.microsoft.com/office/drawing/2014/main" id="{E66FCCF7-6C1D-5DF4-9CCA-2B296D10F4A0}"/>
              </a:ext>
            </a:extLst>
          </p:cNvPr>
          <p:cNvSpPr/>
          <p:nvPr/>
        </p:nvSpPr>
        <p:spPr>
          <a:xfrm>
            <a:off x="10076018" y="1058655"/>
            <a:ext cx="1696212" cy="30295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5F29DED-A8F6-2A5A-7302-5EE949D6CD69}"/>
              </a:ext>
            </a:extLst>
          </p:cNvPr>
          <p:cNvSpPr txBox="1"/>
          <p:nvPr/>
        </p:nvSpPr>
        <p:spPr>
          <a:xfrm>
            <a:off x="10129352" y="1104335"/>
            <a:ext cx="1532368" cy="19862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700" dirty="0">
                <a:solidFill>
                  <a:schemeClr val="bg1"/>
                </a:solidFill>
                <a:latin typeface="Montserrat" panose="00000500000000000000" pitchFamily="2" charset="-52"/>
              </a:rPr>
              <a:t>Стоимость (в млн руб.)</a:t>
            </a:r>
          </a:p>
        </p:txBody>
      </p:sp>
      <p:sp>
        <p:nvSpPr>
          <p:cNvPr id="58" name="Прямоугольник: скругленные углы 57">
            <a:extLst>
              <a:ext uri="{FF2B5EF4-FFF2-40B4-BE49-F238E27FC236}">
                <a16:creationId xmlns:a16="http://schemas.microsoft.com/office/drawing/2014/main" id="{89DEAC95-784F-3C80-719A-B4DB88F6FD6C}"/>
              </a:ext>
            </a:extLst>
          </p:cNvPr>
          <p:cNvSpPr/>
          <p:nvPr/>
        </p:nvSpPr>
        <p:spPr>
          <a:xfrm>
            <a:off x="8220255" y="1063792"/>
            <a:ext cx="1743288" cy="302955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C56451-9441-4D58-2BCA-111460A6CAEC}"/>
              </a:ext>
            </a:extLst>
          </p:cNvPr>
          <p:cNvSpPr txBox="1"/>
          <p:nvPr/>
        </p:nvSpPr>
        <p:spPr>
          <a:xfrm>
            <a:off x="8264835" y="1104335"/>
            <a:ext cx="1857098" cy="2000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700" dirty="0">
                <a:solidFill>
                  <a:schemeClr val="bg1"/>
                </a:solidFill>
                <a:latin typeface="Montserrat" panose="00000500000000000000" pitchFamily="2" charset="-52"/>
              </a:rPr>
              <a:t>Изображение оборудования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CC4936-7F1D-7E61-9AFE-78F995B21A22}"/>
              </a:ext>
            </a:extLst>
          </p:cNvPr>
          <p:cNvSpPr txBox="1"/>
          <p:nvPr/>
        </p:nvSpPr>
        <p:spPr>
          <a:xfrm>
            <a:off x="1646020" y="1939393"/>
            <a:ext cx="1743288" cy="13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3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 описанием практического применения</a:t>
            </a:r>
          </a:p>
        </p:txBody>
      </p:sp>
      <p:graphicFrame>
        <p:nvGraphicFramePr>
          <p:cNvPr id="1027" name="Таблица 1026">
            <a:extLst>
              <a:ext uri="{FF2B5EF4-FFF2-40B4-BE49-F238E27FC236}">
                <a16:creationId xmlns:a16="http://schemas.microsoft.com/office/drawing/2014/main" id="{AA8A7FD9-3B5F-53C2-8AD7-848CDFB163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671312"/>
              </p:ext>
            </p:extLst>
          </p:nvPr>
        </p:nvGraphicFramePr>
        <p:xfrm>
          <a:off x="6537408" y="976733"/>
          <a:ext cx="5256807" cy="35857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8">
                  <a:extLst>
                    <a:ext uri="{9D8B030D-6E8A-4147-A177-3AD203B41FA5}">
                      <a16:colId xmlns:a16="http://schemas.microsoft.com/office/drawing/2014/main" val="2744117184"/>
                    </a:ext>
                  </a:extLst>
                </a:gridCol>
                <a:gridCol w="1876740">
                  <a:extLst>
                    <a:ext uri="{9D8B030D-6E8A-4147-A177-3AD203B41FA5}">
                      <a16:colId xmlns:a16="http://schemas.microsoft.com/office/drawing/2014/main" val="1090149372"/>
                    </a:ext>
                  </a:extLst>
                </a:gridCol>
                <a:gridCol w="1752269">
                  <a:extLst>
                    <a:ext uri="{9D8B030D-6E8A-4147-A177-3AD203B41FA5}">
                      <a16:colId xmlns:a16="http://schemas.microsoft.com/office/drawing/2014/main" val="2516820669"/>
                    </a:ext>
                  </a:extLst>
                </a:gridCol>
              </a:tblGrid>
              <a:tr h="597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6181518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28533832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4034403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0092244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364950"/>
                  </a:ext>
                </a:extLst>
              </a:tr>
              <a:tr h="59762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387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8154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14488</TotalTime>
  <Words>275</Words>
  <Application>Microsoft Office PowerPoint</Application>
  <PresentationFormat>Произвольный</PresentationFormat>
  <Paragraphs>88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</vt:lpstr>
      <vt:lpstr>TT Moscow Economy Light</vt:lpstr>
      <vt:lpstr>TT Moscow Economy Medium</vt:lpstr>
      <vt:lpstr>White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105</cp:revision>
  <cp:lastPrinted>2025-05-28T14:31:13Z</cp:lastPrinted>
  <dcterms:modified xsi:type="dcterms:W3CDTF">2025-06-23T13:15:52Z</dcterms:modified>
</cp:coreProperties>
</file>