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2727" userDrawn="1">
          <p15:clr>
            <a:srgbClr val="A4A3A4"/>
          </p15:clr>
        </p15:guide>
        <p15:guide id="7" pos="2162" userDrawn="1">
          <p15:clr>
            <a:srgbClr val="A4A3A4"/>
          </p15:clr>
        </p15:guide>
        <p15:guide id="8" orient="horz" pos="413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C8D6AA-6AE4-D425-2B8F-DE46B2091E26}" name="Оганисян Офелия Гагиковна" initials="ООГ" userId="Оганисян Офелия Гагиковна" providerId="None"/>
  <p188:author id="{DE3F16FC-0003-6AD5-8A9D-9EAAE38CC8F7}" name="a4343" initials="" userId="S::a4343@of2025.top::6c134aa0-9520-461a-9c6b-1d958b2028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37"/>
    <a:srgbClr val="DCEBF8"/>
    <a:srgbClr val="051A1D"/>
    <a:srgbClr val="0D474F"/>
    <a:srgbClr val="40C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6" y="96"/>
      </p:cViewPr>
      <p:guideLst>
        <p:guide orient="horz" pos="1684"/>
        <p:guide pos="4112"/>
        <p:guide pos="325"/>
        <p:guide pos="7469"/>
        <p:guide orient="horz" pos="210"/>
        <p:guide orient="horz" pos="2727"/>
        <p:guide pos="2162"/>
        <p:guide orient="horz" pos="4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04501989735829E-2"/>
          <c:y val="9.3705913949933013E-3"/>
          <c:w val="0.94839099602052834"/>
          <c:h val="0.721629981170276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101D3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D-4A4A-9AA5-592B4473EB4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30001968"/>
        <c:axId val="1130008208"/>
      </c:lineChart>
      <c:catAx>
        <c:axId val="113000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30008208"/>
        <c:crosses val="autoZero"/>
        <c:auto val="1"/>
        <c:lblAlgn val="ctr"/>
        <c:lblOffset val="100"/>
        <c:noMultiLvlLbl val="0"/>
      </c:catAx>
      <c:valAx>
        <c:axId val="1130008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000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5F569-6462-7234-BC71-19F602320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ACE3B0-123E-D71E-A655-3A858574B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3AE95-BD93-3374-DDFD-F04DA119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16192-5AED-6497-F833-EF4300CB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4A8CC-8492-4B0B-6166-3DBB6CB0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3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ED6BF-896E-EF44-D1BD-6115878E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5733F0-C54A-600F-3A1F-A51EF99DF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A5A396-16AC-8A1D-2BDF-EF4784775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668C19-084C-EB96-28C7-58433676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6DD73-2B4C-B233-A7F9-7F463506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F9AA6-52B7-31AC-3699-A64DF918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B1454-0A8B-BCC7-2AD7-CD5901E5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71EC85-D050-1E99-3F76-862890747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3B63F-75BE-0237-55D8-6D8F1C58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CD133-2A36-821F-C1C8-7307746A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6DD16-7D84-EE1F-8922-A1F3B0F2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4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0EDB9B-B154-3492-326E-DB32B9FFA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D15FB-67AF-8511-5696-A1F4648E4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A3196-DC1A-1F69-B0C1-44A35456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B7705A-5DD8-42CD-65B4-492D21DB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C5EAA-2477-58A5-86F5-31A94720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6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F1D5D-06A7-D218-E0DE-FEDF5318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EB3DA0-EA16-FD16-0667-055E624F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27F5C0-6A5E-92B9-9F51-B4C2DACC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7566F4-5AAB-0EAA-03C6-6F2C490A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8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A43A-D284-C198-52EC-FE8D8500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5AB19-B5F8-7456-4F46-C3E98EA9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998D8-04D1-1AD2-E56F-99763806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8279B-22C5-3219-A223-B75640C6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CB8A6-7B1B-890B-A613-4F34F91C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33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5CA25-CC1B-DC58-7C0E-725ED289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1B5A5-C5D8-8377-4359-B7BE24204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E8894-9AD5-A7AF-FF40-9355B282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6D563-E1CB-C893-9409-7C223FDD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B2C1C-C13B-6EEA-9F7D-BDDD9C6A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6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6E8DD-9381-276F-024E-EB6B62BB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B1D0F-0850-4F37-764D-1516D618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976F4-48A7-E848-D2F3-D5D8852C9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CF6CB-1E35-7204-E0EF-967F167D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BD5AFA-93DD-8EE9-43A1-642B91DA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D64BB1-E074-7140-6E12-652A07B4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929A7-4DA1-3A70-9854-CBCAAC6E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F9BCDC-ADBF-C4B4-C7F4-1CAE771D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067B56-80C3-049A-5E78-1531FEFC6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850CF2-82EA-B33D-45B2-5C24F4049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1FB3E-6009-F2E1-88FC-CDCA35FC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C16DFD-9660-2E90-FB2E-8D4FCF52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88B5D0-C782-DCD5-373A-EE93D969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3F1C5F-6F09-D3E1-7FA6-24D8EDDB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2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A5C-6151-F970-3EBF-11E3BF57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028F26-F2C2-D45F-1304-C3F36BE7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34B74-EBF9-EBC6-3C0C-877FDFDE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16DA22-DCA3-8C1D-4F5C-E5ADF317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0B859E-5C70-55CC-8720-B429CCA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011D3B-FEC6-75CB-256A-98A9C027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59D80A-40F0-3EEA-20F8-F66D00E3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F9A1F-FFF4-6953-B18D-29AE8A39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056BD-2462-026E-5823-E2FB3014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22E9E6-91BB-DCA8-1FF4-4A559F282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D15889-BEE5-96DE-5AF1-CCC612B6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3FDEC5-6693-CFA7-7487-B25C58B6A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581A7-70E0-5E3B-C078-89E085BA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23B16-3B43-9DE2-E079-AB2996E9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5C449-9854-2FA7-D85F-568DBF0C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1E27D-43DC-E7DA-5E61-C26742F84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32835-E5E0-08BA-1F94-744EEA7BA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E0F92C-23E2-19A7-351A-A006E167E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2.sv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BDC33-FE49-5E19-769C-7EAC60A5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7C87F4B5-A23C-C68D-ACFD-ED914AA95A9B}"/>
              </a:ext>
            </a:extLst>
          </p:cNvPr>
          <p:cNvSpPr/>
          <p:nvPr/>
        </p:nvSpPr>
        <p:spPr>
          <a:xfrm>
            <a:off x="515938" y="753197"/>
            <a:ext cx="11341099" cy="5949103"/>
          </a:xfrm>
          <a:custGeom>
            <a:avLst/>
            <a:gdLst>
              <a:gd name="connsiteX0" fmla="*/ 5176675 w 11341099"/>
              <a:gd name="connsiteY0" fmla="*/ 705375 h 5949103"/>
              <a:gd name="connsiteX1" fmla="*/ 5537167 w 11341099"/>
              <a:gd name="connsiteY1" fmla="*/ 1038099 h 5949103"/>
              <a:gd name="connsiteX2" fmla="*/ 10980606 w 11341099"/>
              <a:gd name="connsiteY2" fmla="*/ 1038099 h 5949103"/>
              <a:gd name="connsiteX3" fmla="*/ 11341099 w 11341099"/>
              <a:gd name="connsiteY3" fmla="*/ 1370822 h 5949103"/>
              <a:gd name="connsiteX4" fmla="*/ 11341099 w 11341099"/>
              <a:gd name="connsiteY4" fmla="*/ 5616379 h 5949103"/>
              <a:gd name="connsiteX5" fmla="*/ 10980606 w 11341099"/>
              <a:gd name="connsiteY5" fmla="*/ 5949103 h 5949103"/>
              <a:gd name="connsiteX6" fmla="*/ 360493 w 11341099"/>
              <a:gd name="connsiteY6" fmla="*/ 5949103 h 5949103"/>
              <a:gd name="connsiteX7" fmla="*/ 0 w 11341099"/>
              <a:gd name="connsiteY7" fmla="*/ 5616379 h 5949103"/>
              <a:gd name="connsiteX8" fmla="*/ 0 w 11341099"/>
              <a:gd name="connsiteY8" fmla="*/ 332724 h 5949103"/>
              <a:gd name="connsiteX9" fmla="*/ 360493 w 11341099"/>
              <a:gd name="connsiteY9" fmla="*/ 0 h 5949103"/>
              <a:gd name="connsiteX10" fmla="*/ 4816182 w 11341099"/>
              <a:gd name="connsiteY10" fmla="*/ 0 h 5949103"/>
              <a:gd name="connsiteX11" fmla="*/ 5176675 w 11341099"/>
              <a:gd name="connsiteY11" fmla="*/ 332724 h 5949103"/>
              <a:gd name="connsiteX12" fmla="*/ 5176675 w 11341099"/>
              <a:gd name="connsiteY12" fmla="*/ 705375 h 594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41099" h="5949103">
                <a:moveTo>
                  <a:pt x="5176675" y="705375"/>
                </a:moveTo>
                <a:cubicBezTo>
                  <a:pt x="5176675" y="889131"/>
                  <a:pt x="5338074" y="1038099"/>
                  <a:pt x="5537167" y="1038099"/>
                </a:cubicBezTo>
                <a:lnTo>
                  <a:pt x="10980606" y="1038099"/>
                </a:lnTo>
                <a:cubicBezTo>
                  <a:pt x="11179670" y="1038099"/>
                  <a:pt x="11341099" y="1187066"/>
                  <a:pt x="11341099" y="1370822"/>
                </a:cubicBezTo>
                <a:lnTo>
                  <a:pt x="11341099" y="5616379"/>
                </a:lnTo>
                <a:cubicBezTo>
                  <a:pt x="11341099" y="5800136"/>
                  <a:pt x="11179670" y="5949103"/>
                  <a:pt x="10980606" y="5949103"/>
                </a:cubicBezTo>
                <a:lnTo>
                  <a:pt x="360493" y="5949103"/>
                </a:lnTo>
                <a:cubicBezTo>
                  <a:pt x="161398" y="5949103"/>
                  <a:pt x="0" y="5800136"/>
                  <a:pt x="0" y="5616379"/>
                </a:cubicBezTo>
                <a:lnTo>
                  <a:pt x="0" y="332724"/>
                </a:lnTo>
                <a:cubicBezTo>
                  <a:pt x="0" y="148966"/>
                  <a:pt x="161398" y="0"/>
                  <a:pt x="360493" y="0"/>
                </a:cubicBezTo>
                <a:lnTo>
                  <a:pt x="4816182" y="0"/>
                </a:lnTo>
                <a:cubicBezTo>
                  <a:pt x="5015275" y="0"/>
                  <a:pt x="5176675" y="148966"/>
                  <a:pt x="5176675" y="332724"/>
                </a:cubicBezTo>
                <a:lnTo>
                  <a:pt x="5176675" y="70537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20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950DA68A-C767-8985-B085-A668EBF797D7}"/>
              </a:ext>
            </a:extLst>
          </p:cNvPr>
          <p:cNvSpPr txBox="1"/>
          <p:nvPr/>
        </p:nvSpPr>
        <p:spPr>
          <a:xfrm>
            <a:off x="437639" y="237177"/>
            <a:ext cx="385146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</a:t>
            </a:r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получатель финансовой поддержки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8A6979D-B4E9-A892-698A-711466AC6017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7EC958-EA5A-8EEC-54AA-7F75E6578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7EEB51A-687B-08BA-C700-E53DAE4C6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C4381608-37EC-35DF-9188-7F213B360740}"/>
              </a:ext>
            </a:extLst>
          </p:cNvPr>
          <p:cNvSpPr txBox="1"/>
          <p:nvPr/>
        </p:nvSpPr>
        <p:spPr>
          <a:xfrm>
            <a:off x="5939600" y="1099639"/>
            <a:ext cx="486158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2400" b="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Название компании</a:t>
            </a:r>
          </a:p>
        </p:txBody>
      </p:sp>
      <p:sp>
        <p:nvSpPr>
          <p:cNvPr id="17" name="Прямоугольник: скругленные противолежащие углы 16">
            <a:extLst>
              <a:ext uri="{FF2B5EF4-FFF2-40B4-BE49-F238E27FC236}">
                <a16:creationId xmlns:a16="http://schemas.microsoft.com/office/drawing/2014/main" id="{4E7CB1B9-8C3A-4E16-D699-C23DCB4F1E16}"/>
              </a:ext>
            </a:extLst>
          </p:cNvPr>
          <p:cNvSpPr/>
          <p:nvPr/>
        </p:nvSpPr>
        <p:spPr>
          <a:xfrm>
            <a:off x="732528" y="1036753"/>
            <a:ext cx="1871662" cy="752243"/>
          </a:xfrm>
          <a:prstGeom prst="round2DiagRect">
            <a:avLst/>
          </a:prstGeom>
          <a:solidFill>
            <a:srgbClr val="101D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Лого компании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30FDC2-D329-354D-5EB7-8E05887213A9}"/>
              </a:ext>
            </a:extLst>
          </p:cNvPr>
          <p:cNvSpPr txBox="1"/>
          <p:nvPr/>
        </p:nvSpPr>
        <p:spPr>
          <a:xfrm>
            <a:off x="3048802" y="335783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spc="0" normalizeH="0" baseline="0" dirty="0">
                <a:ln>
                  <a:noFill/>
                </a:ln>
                <a:solidFill>
                  <a:srgbClr val="101D37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Фото объекта/продукции (рендер)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101D37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spc="0" normalizeH="0" baseline="0" dirty="0">
                <a:ln>
                  <a:noFill/>
                </a:ln>
                <a:solidFill>
                  <a:srgbClr val="101D37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Заливается вся фигура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14ADCC2-C002-5EDE-56B0-54E793B2AD96}"/>
              </a:ext>
            </a:extLst>
          </p:cNvPr>
          <p:cNvSpPr/>
          <p:nvPr/>
        </p:nvSpPr>
        <p:spPr>
          <a:xfrm>
            <a:off x="732528" y="4995024"/>
            <a:ext cx="6609410" cy="1434164"/>
          </a:xfrm>
          <a:prstGeom prst="roundRect">
            <a:avLst>
              <a:gd name="adj" fmla="val 5791"/>
            </a:avLst>
          </a:prstGeom>
          <a:solidFill>
            <a:srgbClr val="101D37">
              <a:alpha val="9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883DD313-C6E9-ED22-6074-DF70E5CAF4A1}"/>
              </a:ext>
            </a:extLst>
          </p:cNvPr>
          <p:cNvSpPr txBox="1"/>
          <p:nvPr/>
        </p:nvSpPr>
        <p:spPr>
          <a:xfrm>
            <a:off x="866562" y="5129459"/>
            <a:ext cx="434222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  <a:sym typeface="Helvetica Neue"/>
              </a:rPr>
              <a:t>Уникальность проекта/продукта</a:t>
            </a:r>
            <a:endParaRPr lang="ru-RU" sz="1400" b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D4337CB1-635F-9897-F69C-DDD13C9C6256}"/>
              </a:ext>
            </a:extLst>
          </p:cNvPr>
          <p:cNvSpPr txBox="1"/>
          <p:nvPr/>
        </p:nvSpPr>
        <p:spPr>
          <a:xfrm>
            <a:off x="866562" y="5386508"/>
            <a:ext cx="6609411" cy="910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no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 отражается в чем уникальность проекта или продукта, например указать </a:t>
            </a:r>
            <a:b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(если применимо):</a:t>
            </a:r>
          </a:p>
          <a:p>
            <a:pPr algn="l"/>
            <a:r>
              <a:rPr lang="ru-RU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Отношение продукта к категории: «Первое в Москве», «Первое в России», «Первое в Мире»</a:t>
            </a:r>
          </a:p>
          <a:p>
            <a:pPr algn="l"/>
            <a:r>
              <a:rPr lang="ru-RU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 отраслям технологического лидерства: «Космос», «Биотехника», «Электроника» и другое</a:t>
            </a:r>
          </a:p>
          <a:p>
            <a:pPr algn="l"/>
            <a:r>
              <a:rPr lang="ru-RU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Отличие от аналогов, значимость для отрасли или региона</a:t>
            </a:r>
          </a:p>
        </p:txBody>
      </p:sp>
      <p:pic>
        <p:nvPicPr>
          <p:cNvPr id="48" name="Рисунок 47" descr="Камера со сплошной заливкой">
            <a:extLst>
              <a:ext uri="{FF2B5EF4-FFF2-40B4-BE49-F238E27FC236}">
                <a16:creationId xmlns:a16="http://schemas.microsoft.com/office/drawing/2014/main" id="{96FB5A99-8729-AEDB-1583-ADDF57CA5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0404" y="2503951"/>
            <a:ext cx="914400" cy="91440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F01D15E-B0E4-1DC5-81C1-82234D9671FE}"/>
              </a:ext>
            </a:extLst>
          </p:cNvPr>
          <p:cNvGrpSpPr/>
          <p:nvPr/>
        </p:nvGrpSpPr>
        <p:grpSpPr>
          <a:xfrm>
            <a:off x="6983209" y="5109128"/>
            <a:ext cx="228519" cy="228520"/>
            <a:chOff x="3915909" y="5038808"/>
            <a:chExt cx="228519" cy="228520"/>
          </a:xfrm>
        </p:grpSpPr>
        <p:sp>
          <p:nvSpPr>
            <p:cNvPr id="43" name="Rounded Rectangle">
              <a:extLst>
                <a:ext uri="{FF2B5EF4-FFF2-40B4-BE49-F238E27FC236}">
                  <a16:creationId xmlns:a16="http://schemas.microsoft.com/office/drawing/2014/main" id="{3D7B3BE8-0632-F185-BF9A-E6CC9633B27C}"/>
                </a:ext>
              </a:extLst>
            </p:cNvPr>
            <p:cNvSpPr/>
            <p:nvPr/>
          </p:nvSpPr>
          <p:spPr>
            <a:xfrm>
              <a:off x="3915909" y="5038808"/>
              <a:ext cx="228519" cy="228520"/>
            </a:xfrm>
            <a:prstGeom prst="roundRect">
              <a:avLst>
                <a:gd name="adj" fmla="val 17947"/>
              </a:avLst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E119043F-B6E6-01AA-CEA0-6D9F36B3FC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5504" y="5093887"/>
              <a:ext cx="149329" cy="118363"/>
            </a:xfrm>
            <a:prstGeom prst="straightConnector1">
              <a:avLst/>
            </a:prstGeom>
            <a:ln w="63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63E04E0A-2846-C177-4B2A-9A4D064C6534}"/>
              </a:ext>
            </a:extLst>
          </p:cNvPr>
          <p:cNvSpPr txBox="1"/>
          <p:nvPr/>
        </p:nvSpPr>
        <p:spPr>
          <a:xfrm>
            <a:off x="10408778" y="6152189"/>
            <a:ext cx="132579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 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76801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EA359-8031-3143-DF4D-2E6405C95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круг, сфера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4B7D36-5D93-609A-B52E-74E2FC3560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t="12935" r="22925" b="16450"/>
          <a:stretch/>
        </p:blipFill>
        <p:spPr>
          <a:xfrm>
            <a:off x="32622" y="5566310"/>
            <a:ext cx="912388" cy="1191622"/>
          </a:xfrm>
          <a:prstGeom prst="roundRect">
            <a:avLst/>
          </a:prstGeom>
        </p:spPr>
      </p:pic>
      <p:sp>
        <p:nvSpPr>
          <p:cNvPr id="19" name="Скругленный прямоугольник 24">
            <a:extLst>
              <a:ext uri="{FF2B5EF4-FFF2-40B4-BE49-F238E27FC236}">
                <a16:creationId xmlns:a16="http://schemas.microsoft.com/office/drawing/2014/main" id="{A9C6D523-754C-C993-7210-3BD361541939}"/>
              </a:ext>
            </a:extLst>
          </p:cNvPr>
          <p:cNvSpPr/>
          <p:nvPr/>
        </p:nvSpPr>
        <p:spPr>
          <a:xfrm>
            <a:off x="600564" y="5865724"/>
            <a:ext cx="5514579" cy="679018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ED4918B-4B80-5333-A792-8D1E5DC203A0}"/>
              </a:ext>
            </a:extLst>
          </p:cNvPr>
          <p:cNvGrpSpPr/>
          <p:nvPr/>
        </p:nvGrpSpPr>
        <p:grpSpPr>
          <a:xfrm>
            <a:off x="5714080" y="216612"/>
            <a:ext cx="4401638" cy="324594"/>
            <a:chOff x="5714080" y="216612"/>
            <a:chExt cx="4401638" cy="32459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5A3F21-7219-DC1C-AB4F-E2FAF654C998}"/>
                </a:ext>
              </a:extLst>
            </p:cNvPr>
            <p:cNvSpPr txBox="1"/>
            <p:nvPr/>
          </p:nvSpPr>
          <p:spPr>
            <a:xfrm>
              <a:off x="5714080" y="247866"/>
              <a:ext cx="844879" cy="262086"/>
            </a:xfrm>
            <a:prstGeom prst="roundRect">
              <a:avLst>
                <a:gd name="adj" fmla="val 20656"/>
              </a:avLst>
            </a:prstGeom>
            <a:solidFill>
              <a:srgbClr val="101D37"/>
            </a:solidFill>
          </p:spPr>
          <p:txBody>
            <a:bodyPr wrap="non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900">
                  <a:solidFill>
                    <a:schemeClr val="bg1"/>
                  </a:solidFill>
                  <a:latin typeface="Montserrat" panose="00000500000000000000" pitchFamily="2" charset="-52"/>
                </a:defRPr>
              </a:lvl1pPr>
            </a:lstStyle>
            <a:p>
              <a:pPr marL="0" marR="0" lvl="0" indent="0" algn="ctr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компании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9E8575-8AC4-AC10-3026-A2D745A40AFF}"/>
                </a:ext>
              </a:extLst>
            </p:cNvPr>
            <p:cNvSpPr txBox="1"/>
            <p:nvPr/>
          </p:nvSpPr>
          <p:spPr>
            <a:xfrm>
              <a:off x="6644714" y="216612"/>
              <a:ext cx="846573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проекте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E122F8-D973-12D5-3FD1-A41F9E8BD036}"/>
                </a:ext>
              </a:extLst>
            </p:cNvPr>
            <p:cNvSpPr txBox="1"/>
            <p:nvPr/>
          </p:nvSpPr>
          <p:spPr>
            <a:xfrm>
              <a:off x="7522223" y="216612"/>
              <a:ext cx="2593495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900">
                  <a:latin typeface="TT Moscow Economy Thin" panose="020B0103030101020204" pitchFamily="34" charset="0"/>
                </a:defRPr>
              </a:lvl1pPr>
            </a:lstStyle>
            <a:p>
              <a:pPr marL="0" marR="0" lvl="0" indent="0" algn="ctr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Рендеры/Текущая стадия строительства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E20EEF1-A3B5-B1AC-F715-2A2158C96BFB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26E0D6F-7CAD-A849-0E5F-AF95D7BB9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B0037AF-BE6C-C79F-EB15-85EB2E736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721140-3F70-A0E0-6CBB-7B99CD99B861}"/>
              </a:ext>
            </a:extLst>
          </p:cNvPr>
          <p:cNvSpPr txBox="1"/>
          <p:nvPr/>
        </p:nvSpPr>
        <p:spPr>
          <a:xfrm>
            <a:off x="416352" y="253314"/>
            <a:ext cx="5195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Название компании </a:t>
            </a:r>
            <a:b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можно в две строки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8226B-AA97-5955-747B-FB542CDA95B2}"/>
              </a:ext>
            </a:extLst>
          </p:cNvPr>
          <p:cNvSpPr txBox="1"/>
          <p:nvPr/>
        </p:nvSpPr>
        <p:spPr>
          <a:xfrm>
            <a:off x="416352" y="810552"/>
            <a:ext cx="5698791" cy="6939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описание деятельности компании. Чем занимается, </a:t>
            </a:r>
            <a:b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особенная</a:t>
            </a:r>
            <a:r>
              <a:rPr lang="en-US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отличительная черта деятельности организации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327A6-DA37-18B9-28B5-E6699DAD997F}"/>
              </a:ext>
            </a:extLst>
          </p:cNvPr>
          <p:cNvSpPr txBox="1"/>
          <p:nvPr/>
        </p:nvSpPr>
        <p:spPr>
          <a:xfrm>
            <a:off x="416351" y="1508222"/>
            <a:ext cx="576795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Финансово хозяйственные показатели </a:t>
            </a:r>
            <a:r>
              <a:rPr lang="ru-RU" sz="11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(за истекший год)</a:t>
            </a:r>
            <a:endParaRPr lang="ru-RU" sz="1600" dirty="0">
              <a:solidFill>
                <a:srgbClr val="101D3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AF4994-2BDA-7DA3-55F4-084823CE56FE}"/>
              </a:ext>
            </a:extLst>
          </p:cNvPr>
          <p:cNvSpPr txBox="1"/>
          <p:nvPr/>
        </p:nvSpPr>
        <p:spPr>
          <a:xfrm>
            <a:off x="416352" y="2581319"/>
            <a:ext cx="446389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Производственные/</a:t>
            </a:r>
            <a:r>
              <a:rPr lang="ru-RU" dirty="0" err="1"/>
              <a:t>ая</a:t>
            </a:r>
            <a:r>
              <a:rPr lang="ru-RU" dirty="0"/>
              <a:t> площади в Москве </a:t>
            </a:r>
            <a:br>
              <a:rPr lang="ru-RU" dirty="0"/>
            </a:br>
            <a:r>
              <a:rPr lang="ru-RU" sz="1100" dirty="0"/>
              <a:t>(действующие/планируемые) </a:t>
            </a:r>
          </a:p>
        </p:txBody>
      </p:sp>
      <p:sp>
        <p:nvSpPr>
          <p:cNvPr id="54" name="Скругленный прямоугольник 24">
            <a:extLst>
              <a:ext uri="{FF2B5EF4-FFF2-40B4-BE49-F238E27FC236}">
                <a16:creationId xmlns:a16="http://schemas.microsoft.com/office/drawing/2014/main" id="{A0CC2C02-3738-98BA-F49D-9BE3C833F44F}"/>
              </a:ext>
            </a:extLst>
          </p:cNvPr>
          <p:cNvSpPr/>
          <p:nvPr/>
        </p:nvSpPr>
        <p:spPr>
          <a:xfrm>
            <a:off x="511567" y="3012863"/>
            <a:ext cx="2772000" cy="1020772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915F9680-68DE-47C6-4F30-B30424F729E4}"/>
              </a:ext>
            </a:extLst>
          </p:cNvPr>
          <p:cNvGrpSpPr/>
          <p:nvPr/>
        </p:nvGrpSpPr>
        <p:grpSpPr>
          <a:xfrm>
            <a:off x="502077" y="3070769"/>
            <a:ext cx="1716090" cy="463340"/>
            <a:chOff x="502077" y="2737479"/>
            <a:chExt cx="1353213" cy="46334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A01C18-16D0-1910-89D8-F822A2A37BAA}"/>
                </a:ext>
              </a:extLst>
            </p:cNvPr>
            <p:cNvSpPr txBox="1"/>
            <p:nvPr/>
          </p:nvSpPr>
          <p:spPr>
            <a:xfrm>
              <a:off x="614815" y="2737479"/>
              <a:ext cx="688898" cy="2621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тыс. м²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83BE6CC-B70E-71D7-BF59-8DA272056D39}"/>
                </a:ext>
              </a:extLst>
            </p:cNvPr>
            <p:cNvSpPr txBox="1"/>
            <p:nvPr/>
          </p:nvSpPr>
          <p:spPr>
            <a:xfrm>
              <a:off x="502077" y="2954598"/>
              <a:ext cx="135321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объекта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14159E4-AF8E-2B56-37DE-2CD773DECD9E}"/>
              </a:ext>
            </a:extLst>
          </p:cNvPr>
          <p:cNvGrpSpPr/>
          <p:nvPr/>
        </p:nvGrpSpPr>
        <p:grpSpPr>
          <a:xfrm>
            <a:off x="494594" y="3519457"/>
            <a:ext cx="1375576" cy="446562"/>
            <a:chOff x="461342" y="3186167"/>
            <a:chExt cx="1375576" cy="4465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77C3F4-DB24-A3D7-4F7D-1857E3FB99FA}"/>
                </a:ext>
              </a:extLst>
            </p:cNvPr>
            <p:cNvSpPr txBox="1"/>
            <p:nvPr/>
          </p:nvSpPr>
          <p:spPr>
            <a:xfrm>
              <a:off x="574306" y="3186167"/>
              <a:ext cx="626864" cy="2436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Га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DA0F35C-35ED-ACBF-4999-46EF36C4E16A}"/>
                </a:ext>
              </a:extLst>
            </p:cNvPr>
            <p:cNvSpPr txBox="1"/>
            <p:nvPr/>
          </p:nvSpPr>
          <p:spPr>
            <a:xfrm>
              <a:off x="461342" y="3386508"/>
              <a:ext cx="137557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ЗУ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2B7396B-DD04-1084-DD90-63F1CBB1C521}"/>
              </a:ext>
            </a:extLst>
          </p:cNvPr>
          <p:cNvSpPr txBox="1"/>
          <p:nvPr/>
        </p:nvSpPr>
        <p:spPr>
          <a:xfrm>
            <a:off x="416352" y="4099193"/>
            <a:ext cx="497819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ym typeface="Helvetica Neue"/>
              </a:rPr>
              <a:t>Сроки получения проектной документации</a:t>
            </a:r>
          </a:p>
        </p:txBody>
      </p:sp>
      <p:graphicFrame>
        <p:nvGraphicFramePr>
          <p:cNvPr id="103" name="Таблица 102">
            <a:extLst>
              <a:ext uri="{FF2B5EF4-FFF2-40B4-BE49-F238E27FC236}">
                <a16:creationId xmlns:a16="http://schemas.microsoft.com/office/drawing/2014/main" id="{1B747A0D-3C5A-CF9E-E0FF-CA5DFA88A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314808"/>
              </p:ext>
            </p:extLst>
          </p:nvPr>
        </p:nvGraphicFramePr>
        <p:xfrm>
          <a:off x="502935" y="4689200"/>
          <a:ext cx="5527582" cy="754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1791">
                  <a:extLst>
                    <a:ext uri="{9D8B030D-6E8A-4147-A177-3AD203B41FA5}">
                      <a16:colId xmlns:a16="http://schemas.microsoft.com/office/drawing/2014/main" val="4250766358"/>
                    </a:ext>
                  </a:extLst>
                </a:gridCol>
                <a:gridCol w="4175791">
                  <a:extLst>
                    <a:ext uri="{9D8B030D-6E8A-4147-A177-3AD203B41FA5}">
                      <a16:colId xmlns:a16="http://schemas.microsoft.com/office/drawing/2014/main" val="33585962"/>
                    </a:ext>
                  </a:extLst>
                </a:gridCol>
              </a:tblGrid>
              <a:tr h="226339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01D37"/>
                          </a:solidFill>
                          <a:effectLst/>
                          <a:uLnTx/>
                          <a:uFillTx/>
                          <a:latin typeface="TT Moscow Economy" panose="020B0604020202020204" charset="0"/>
                          <a:ea typeface="+mn-ea"/>
                          <a:cs typeface="Helvetica Neue"/>
                          <a:sym typeface="Helvetica Neue Light"/>
                        </a:rPr>
                        <a:t>Текущий статус</a:t>
                      </a:r>
                    </a:p>
                  </a:txBody>
                  <a:tcPr marL="91428" marR="91428" marT="45714" marB="45714" anchor="ctr">
                    <a:lnL w="12700" cmpd="sng">
                      <a:noFill/>
                    </a:lnL>
                    <a:lnR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01D37"/>
                          </a:solidFill>
                          <a:effectLst/>
                          <a:uLnTx/>
                          <a:uFillTx/>
                          <a:latin typeface="TT Moscow Economy" panose="020B0604020202020204" charset="0"/>
                          <a:ea typeface="+mn-ea"/>
                          <a:cs typeface="Helvetica Neue"/>
                          <a:sym typeface="Helvetica Neue Light"/>
                        </a:rPr>
                        <a:t>Указать статус</a:t>
                      </a: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477615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01D37"/>
                          </a:solidFill>
                          <a:effectLst/>
                          <a:uLnTx/>
                          <a:uFillTx/>
                          <a:latin typeface="TT Moscow Economy" panose="020B0604020202020204" charset="0"/>
                          <a:ea typeface="+mn-ea"/>
                          <a:cs typeface="Helvetica Neue"/>
                          <a:sym typeface="Helvetica Neue Light"/>
                        </a:rPr>
                        <a:t>Дата запуска</a:t>
                      </a:r>
                    </a:p>
                  </a:txBody>
                  <a:tcPr marL="91428" marR="91428" marT="45714" marB="45714" anchor="ctr">
                    <a:lnL w="12700" cmpd="sng">
                      <a:noFill/>
                    </a:lnL>
                    <a:lnR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101D37"/>
                          </a:solidFill>
                          <a:effectLst/>
                          <a:uLnTx/>
                          <a:uFillTx/>
                          <a:latin typeface="TT Moscow Economy" panose="020B0604020202020204" charset="0"/>
                          <a:ea typeface="+mn-ea"/>
                          <a:cs typeface="Helvetica Neue"/>
                          <a:sym typeface="Helvetica Neue Light"/>
                        </a:rPr>
                        <a:t>дд.мм.гггг</a:t>
                      </a:r>
                      <a:endParaRPr kumimoji="0" lang="ru-RU" sz="105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01D37"/>
                        </a:solidFill>
                        <a:effectLst/>
                        <a:uLnTx/>
                        <a:uFillTx/>
                        <a:latin typeface="TT Moscow Economy" panose="020B0604020202020204" charset="0"/>
                        <a:ea typeface="+mn-ea"/>
                        <a:cs typeface="Helvetica Neue"/>
                        <a:sym typeface="Helvetica Neue Light"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D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646072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01D37"/>
                          </a:solidFill>
                          <a:effectLst/>
                          <a:uLnTx/>
                          <a:uFillTx/>
                          <a:latin typeface="TT Moscow Economy" panose="020B0604020202020204" charset="0"/>
                          <a:ea typeface="+mn-ea"/>
                          <a:cs typeface="Helvetica Neue"/>
                          <a:sym typeface="Helvetica Neue Light"/>
                        </a:rPr>
                        <a:t>Застройщик</a:t>
                      </a:r>
                    </a:p>
                  </a:txBody>
                  <a:tcPr marL="91428" marR="91428" marT="45714" marB="45714" anchor="ctr">
                    <a:lnL w="12700" cmpd="sng">
                      <a:noFill/>
                    </a:lnL>
                    <a:lnR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01D37"/>
                          </a:solidFill>
                          <a:effectLst/>
                          <a:uLnTx/>
                          <a:uFillTx/>
                          <a:latin typeface="TT Moscow Economy" panose="020B0604020202020204" charset="0"/>
                          <a:ea typeface="+mn-ea"/>
                          <a:cs typeface="Helvetica Neue"/>
                          <a:sym typeface="Helvetica Neue Light"/>
                        </a:rPr>
                        <a:t>Название застройщика</a:t>
                      </a: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05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101D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6104026"/>
                  </a:ext>
                </a:extLst>
              </a:tr>
            </a:tbl>
          </a:graphicData>
        </a:graphic>
      </p:graphicFrame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D3BB9302-5CD9-F71B-97C4-BB393C8FE29E}"/>
              </a:ext>
            </a:extLst>
          </p:cNvPr>
          <p:cNvGrpSpPr/>
          <p:nvPr/>
        </p:nvGrpSpPr>
        <p:grpSpPr>
          <a:xfrm>
            <a:off x="511602" y="4373149"/>
            <a:ext cx="1730863" cy="281733"/>
            <a:chOff x="661444" y="5265361"/>
            <a:chExt cx="1730863" cy="281733"/>
          </a:xfrm>
          <a:solidFill>
            <a:schemeClr val="bg1">
              <a:lumMod val="85000"/>
            </a:schemeClr>
          </a:solidFill>
        </p:grpSpPr>
        <p:sp>
          <p:nvSpPr>
            <p:cNvPr id="120" name="Скругленный прямоугольник 24">
              <a:extLst>
                <a:ext uri="{FF2B5EF4-FFF2-40B4-BE49-F238E27FC236}">
                  <a16:creationId xmlns:a16="http://schemas.microsoft.com/office/drawing/2014/main" id="{B8971C64-3E82-C868-76EE-1E8E55146304}"/>
                </a:ext>
              </a:extLst>
            </p:cNvPr>
            <p:cNvSpPr/>
            <p:nvPr/>
          </p:nvSpPr>
          <p:spPr>
            <a:xfrm>
              <a:off x="661444" y="5265361"/>
              <a:ext cx="1711202" cy="281733"/>
            </a:xfrm>
            <a:prstGeom prst="roundRect">
              <a:avLst>
                <a:gd name="adj" fmla="val 12290"/>
              </a:avLst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graphicFrame>
          <p:nvGraphicFramePr>
            <p:cNvPr id="116" name="表格 1">
              <a:extLst>
                <a:ext uri="{FF2B5EF4-FFF2-40B4-BE49-F238E27FC236}">
                  <a16:creationId xmlns:a16="http://schemas.microsoft.com/office/drawing/2014/main" id="{02DBFC25-D3AF-470B-A89F-29329C43A547}"/>
                </a:ext>
              </a:extLst>
            </p:cNvPr>
            <p:cNvGraphicFramePr/>
            <p:nvPr>
              <p:custDataLst>
                <p:tags r:id="rId3"/>
              </p:custDataLst>
            </p:nvPr>
          </p:nvGraphicFramePr>
          <p:xfrm>
            <a:off x="670090" y="5269067"/>
            <a:ext cx="1722217" cy="274320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57604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14617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33440">
                  <a:tc>
                    <a:txBody>
                      <a:bodyPr/>
                      <a:lstStyle/>
                      <a:p>
                        <a:pPr algn="l">
                          <a:buNone/>
                        </a:pPr>
                        <a:r>
                          <a:rPr kumimoji="0" lang="ru-RU" altLang="zh-CN" sz="12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TT Moscow Economy"/>
                            <a:ea typeface="微软雅黑" panose="020B0503020204020204" pitchFamily="34" charset="-122"/>
                            <a:cs typeface="Helvetica Neue"/>
                            <a:sym typeface="+mn-ea"/>
                          </a:rPr>
                          <a:t>ГПЗУ</a:t>
                        </a:r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kumimoji="0" lang="ru-RU" altLang="zh-CN" sz="12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TT Moscow Economy"/>
                            <a:ea typeface="微软雅黑" panose="020B0503020204020204" pitchFamily="34" charset="-122"/>
                            <a:cs typeface="Helvetica Neue"/>
                            <a:sym typeface="+mn-ea"/>
                          </a:rPr>
                          <a:t>1  кв. 2026 г.</a:t>
                        </a:r>
                        <a:endParaRPr kumimoji="0" lang="en-US" altLang="zh-CN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T Moscow Economy"/>
                          <a:ea typeface="微软雅黑" panose="020B0503020204020204" pitchFamily="34" charset="-122"/>
                          <a:cs typeface="Helvetica Neue"/>
                          <a:sym typeface="+mn-ea"/>
                        </a:endParaRPr>
                      </a:p>
                    </a:txBody>
                    <a:tcPr anchor="ctr"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cxnSp>
          <p:nvCxnSpPr>
            <p:cNvPr id="123" name="Прямая со стрелкой 122">
              <a:extLst>
                <a:ext uri="{FF2B5EF4-FFF2-40B4-BE49-F238E27FC236}">
                  <a16:creationId xmlns:a16="http://schemas.microsoft.com/office/drawing/2014/main" id="{C4ACB26B-55B2-49ED-C0D5-E0FFB2AC05D3}"/>
                </a:ext>
              </a:extLst>
            </p:cNvPr>
            <p:cNvCxnSpPr>
              <a:cxnSpLocks/>
            </p:cNvCxnSpPr>
            <p:nvPr/>
          </p:nvCxnSpPr>
          <p:spPr>
            <a:xfrm>
              <a:off x="1174750" y="5406227"/>
              <a:ext cx="190820" cy="0"/>
            </a:xfrm>
            <a:prstGeom prst="straightConnector1">
              <a:avLst/>
            </a:prstGeom>
            <a:grpFill/>
            <a:ln>
              <a:solidFill>
                <a:srgbClr val="051A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A07B8D1D-76BC-BCF7-1B47-88EF9B287777}"/>
              </a:ext>
            </a:extLst>
          </p:cNvPr>
          <p:cNvGrpSpPr/>
          <p:nvPr/>
        </p:nvGrpSpPr>
        <p:grpSpPr>
          <a:xfrm>
            <a:off x="2416261" y="4373149"/>
            <a:ext cx="1730863" cy="281733"/>
            <a:chOff x="661444" y="5265361"/>
            <a:chExt cx="1730863" cy="281733"/>
          </a:xfrm>
          <a:solidFill>
            <a:schemeClr val="bg1">
              <a:lumMod val="85000"/>
            </a:schemeClr>
          </a:solidFill>
        </p:grpSpPr>
        <p:sp>
          <p:nvSpPr>
            <p:cNvPr id="128" name="Скругленный прямоугольник 24">
              <a:extLst>
                <a:ext uri="{FF2B5EF4-FFF2-40B4-BE49-F238E27FC236}">
                  <a16:creationId xmlns:a16="http://schemas.microsoft.com/office/drawing/2014/main" id="{B36FDED3-9D3E-8AE0-911F-34381DD42E19}"/>
                </a:ext>
              </a:extLst>
            </p:cNvPr>
            <p:cNvSpPr/>
            <p:nvPr/>
          </p:nvSpPr>
          <p:spPr>
            <a:xfrm>
              <a:off x="661444" y="5265361"/>
              <a:ext cx="1711202" cy="281733"/>
            </a:xfrm>
            <a:prstGeom prst="roundRect">
              <a:avLst>
                <a:gd name="adj" fmla="val 12290"/>
              </a:avLst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graphicFrame>
          <p:nvGraphicFramePr>
            <p:cNvPr id="129" name="表格 1">
              <a:extLst>
                <a:ext uri="{FF2B5EF4-FFF2-40B4-BE49-F238E27FC236}">
                  <a16:creationId xmlns:a16="http://schemas.microsoft.com/office/drawing/2014/main" id="{1A097541-70F1-7CF9-95F1-0065DD61AA0F}"/>
                </a:ext>
              </a:extLst>
            </p:cNvPr>
            <p:cNvGraphicFramePr/>
            <p:nvPr>
              <p:custDataLst>
                <p:tags r:id="rId2"/>
              </p:custDataLst>
            </p:nvPr>
          </p:nvGraphicFramePr>
          <p:xfrm>
            <a:off x="670090" y="5269067"/>
            <a:ext cx="1722217" cy="274320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57604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14617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33440">
                  <a:tc>
                    <a:txBody>
                      <a:bodyPr/>
                      <a:lstStyle/>
                      <a:p>
                        <a:pPr algn="l">
                          <a:buNone/>
                        </a:pPr>
                        <a:r>
                          <a:rPr kumimoji="0" lang="ru-RU" altLang="zh-CN" sz="12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TT Moscow Economy"/>
                            <a:ea typeface="微软雅黑" panose="020B0503020204020204" pitchFamily="34" charset="-122"/>
                            <a:cs typeface="Helvetica Neue"/>
                            <a:sym typeface="+mn-ea"/>
                          </a:rPr>
                          <a:t>РНС</a:t>
                        </a:r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kumimoji="0" lang="ru-RU" altLang="zh-CN" sz="12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TT Moscow Economy"/>
                            <a:ea typeface="微软雅黑" panose="020B0503020204020204" pitchFamily="34" charset="-122"/>
                            <a:cs typeface="Helvetica Neue"/>
                            <a:sym typeface="+mn-ea"/>
                          </a:rPr>
                          <a:t>1  кв. 2026 г.</a:t>
                        </a:r>
                        <a:endParaRPr kumimoji="0" lang="en-US" altLang="zh-CN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T Moscow Economy"/>
                          <a:ea typeface="微软雅黑" panose="020B0503020204020204" pitchFamily="34" charset="-122"/>
                          <a:cs typeface="Helvetica Neue"/>
                          <a:sym typeface="+mn-ea"/>
                        </a:endParaRPr>
                      </a:p>
                    </a:txBody>
                    <a:tcPr anchor="ctr"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cxnSp>
          <p:nvCxnSpPr>
            <p:cNvPr id="130" name="Прямая со стрелкой 129">
              <a:extLst>
                <a:ext uri="{FF2B5EF4-FFF2-40B4-BE49-F238E27FC236}">
                  <a16:creationId xmlns:a16="http://schemas.microsoft.com/office/drawing/2014/main" id="{78B0EBBD-678D-DA1B-C005-763A15D03F8A}"/>
                </a:ext>
              </a:extLst>
            </p:cNvPr>
            <p:cNvCxnSpPr>
              <a:cxnSpLocks/>
            </p:cNvCxnSpPr>
            <p:nvPr/>
          </p:nvCxnSpPr>
          <p:spPr>
            <a:xfrm>
              <a:off x="1174750" y="5406227"/>
              <a:ext cx="190820" cy="0"/>
            </a:xfrm>
            <a:prstGeom prst="straightConnector1">
              <a:avLst/>
            </a:prstGeom>
            <a:grpFill/>
            <a:ln>
              <a:solidFill>
                <a:srgbClr val="051A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8D56B86-F6B7-6C61-FD3F-2A9A94D973F3}"/>
              </a:ext>
            </a:extLst>
          </p:cNvPr>
          <p:cNvGrpSpPr/>
          <p:nvPr/>
        </p:nvGrpSpPr>
        <p:grpSpPr>
          <a:xfrm>
            <a:off x="4320921" y="4373149"/>
            <a:ext cx="1730863" cy="281733"/>
            <a:chOff x="661444" y="5265361"/>
            <a:chExt cx="1730863" cy="281733"/>
          </a:xfrm>
          <a:solidFill>
            <a:schemeClr val="bg1">
              <a:lumMod val="85000"/>
            </a:schemeClr>
          </a:solidFill>
        </p:grpSpPr>
        <p:sp>
          <p:nvSpPr>
            <p:cNvPr id="132" name="Скругленный прямоугольник 24">
              <a:extLst>
                <a:ext uri="{FF2B5EF4-FFF2-40B4-BE49-F238E27FC236}">
                  <a16:creationId xmlns:a16="http://schemas.microsoft.com/office/drawing/2014/main" id="{49D802E9-4658-6272-E4BF-00E9C4B51149}"/>
                </a:ext>
              </a:extLst>
            </p:cNvPr>
            <p:cNvSpPr/>
            <p:nvPr/>
          </p:nvSpPr>
          <p:spPr>
            <a:xfrm>
              <a:off x="661444" y="5265361"/>
              <a:ext cx="1711202" cy="281733"/>
            </a:xfrm>
            <a:prstGeom prst="roundRect">
              <a:avLst>
                <a:gd name="adj" fmla="val 12290"/>
              </a:avLst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graphicFrame>
          <p:nvGraphicFramePr>
            <p:cNvPr id="133" name="表格 1">
              <a:extLst>
                <a:ext uri="{FF2B5EF4-FFF2-40B4-BE49-F238E27FC236}">
                  <a16:creationId xmlns:a16="http://schemas.microsoft.com/office/drawing/2014/main" id="{53A271E0-B406-F586-5802-E1578187E241}"/>
                </a:ext>
              </a:extLst>
            </p:cNvPr>
            <p:cNvGraphicFramePr/>
            <p:nvPr>
              <p:custDataLst>
                <p:tags r:id="rId1"/>
              </p:custDataLst>
            </p:nvPr>
          </p:nvGraphicFramePr>
          <p:xfrm>
            <a:off x="670090" y="5269067"/>
            <a:ext cx="1722217" cy="274320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57604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14617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33440">
                  <a:tc>
                    <a:txBody>
                      <a:bodyPr/>
                      <a:lstStyle/>
                      <a:p>
                        <a:pPr algn="l">
                          <a:buNone/>
                        </a:pPr>
                        <a:r>
                          <a:rPr kumimoji="0" lang="ru-RU" altLang="zh-CN" sz="12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TT Moscow Economy"/>
                            <a:ea typeface="微软雅黑" panose="020B0503020204020204" pitchFamily="34" charset="-122"/>
                            <a:cs typeface="Helvetica Neue"/>
                            <a:sym typeface="+mn-ea"/>
                          </a:rPr>
                          <a:t>РВЭ</a:t>
                        </a:r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kumimoji="0" lang="ru-RU" altLang="zh-CN" sz="12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TT Moscow Economy"/>
                            <a:ea typeface="微软雅黑" panose="020B0503020204020204" pitchFamily="34" charset="-122"/>
                            <a:cs typeface="Helvetica Neue"/>
                            <a:sym typeface="+mn-ea"/>
                          </a:rPr>
                          <a:t>1  кв. 2026 г.</a:t>
                        </a:r>
                        <a:endParaRPr kumimoji="0" lang="en-US" altLang="zh-CN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T Moscow Economy"/>
                          <a:ea typeface="微软雅黑" panose="020B0503020204020204" pitchFamily="34" charset="-122"/>
                          <a:cs typeface="Helvetica Neue"/>
                          <a:sym typeface="+mn-ea"/>
                        </a:endParaRPr>
                      </a:p>
                    </a:txBody>
                    <a:tcPr anchor="ctr"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cxnSp>
          <p:nvCxnSpPr>
            <p:cNvPr id="134" name="Прямая со стрелкой 133">
              <a:extLst>
                <a:ext uri="{FF2B5EF4-FFF2-40B4-BE49-F238E27FC236}">
                  <a16:creationId xmlns:a16="http://schemas.microsoft.com/office/drawing/2014/main" id="{00E72DAF-0C58-8C17-15AE-AEACE32E88D4}"/>
                </a:ext>
              </a:extLst>
            </p:cNvPr>
            <p:cNvCxnSpPr>
              <a:cxnSpLocks/>
            </p:cNvCxnSpPr>
            <p:nvPr/>
          </p:nvCxnSpPr>
          <p:spPr>
            <a:xfrm>
              <a:off x="1174750" y="5406227"/>
              <a:ext cx="190820" cy="0"/>
            </a:xfrm>
            <a:prstGeom prst="straightConnector1">
              <a:avLst/>
            </a:prstGeom>
            <a:grpFill/>
            <a:ln>
              <a:solidFill>
                <a:srgbClr val="051A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1646EB4E-3608-DB95-185B-6449736F2E19}"/>
              </a:ext>
            </a:extLst>
          </p:cNvPr>
          <p:cNvSpPr txBox="1"/>
          <p:nvPr/>
        </p:nvSpPr>
        <p:spPr>
          <a:xfrm>
            <a:off x="6188753" y="1221224"/>
            <a:ext cx="456305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Примеры выпускаемой продукции</a:t>
            </a:r>
          </a:p>
        </p:txBody>
      </p: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8C1DF0A3-F050-21F3-6E3F-4CAF8B6E062F}"/>
              </a:ext>
            </a:extLst>
          </p:cNvPr>
          <p:cNvGrpSpPr/>
          <p:nvPr/>
        </p:nvGrpSpPr>
        <p:grpSpPr>
          <a:xfrm>
            <a:off x="6255439" y="1526375"/>
            <a:ext cx="1757649" cy="2184639"/>
            <a:chOff x="6255439" y="1244362"/>
            <a:chExt cx="1757649" cy="2184639"/>
          </a:xfrm>
        </p:grpSpPr>
        <p:sp>
          <p:nvSpPr>
            <p:cNvPr id="147" name="Скругленный прямоугольник 24">
              <a:extLst>
                <a:ext uri="{FF2B5EF4-FFF2-40B4-BE49-F238E27FC236}">
                  <a16:creationId xmlns:a16="http://schemas.microsoft.com/office/drawing/2014/main" id="{25A6474D-1A60-0DFB-777A-D2489AD1D1AD}"/>
                </a:ext>
              </a:extLst>
            </p:cNvPr>
            <p:cNvSpPr/>
            <p:nvPr/>
          </p:nvSpPr>
          <p:spPr>
            <a:xfrm>
              <a:off x="6255440" y="1244362"/>
              <a:ext cx="1753200" cy="1675663"/>
            </a:xfrm>
            <a:prstGeom prst="round2SameRect">
              <a:avLst>
                <a:gd name="adj1" fmla="val 748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04F056E-658F-8995-A015-774189AD74FD}"/>
                </a:ext>
              </a:extLst>
            </p:cNvPr>
            <p:cNvSpPr txBox="1"/>
            <p:nvPr/>
          </p:nvSpPr>
          <p:spPr>
            <a:xfrm>
              <a:off x="6255439" y="2929889"/>
              <a:ext cx="175764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  <a:b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можно в две строки</a:t>
              </a:r>
            </a:p>
          </p:txBody>
        </p:sp>
        <p:sp>
          <p:nvSpPr>
            <p:cNvPr id="168" name="Скругленный прямоугольник 24">
              <a:extLst>
                <a:ext uri="{FF2B5EF4-FFF2-40B4-BE49-F238E27FC236}">
                  <a16:creationId xmlns:a16="http://schemas.microsoft.com/office/drawing/2014/main" id="{AE93FD9B-A50E-3DC0-5E34-249BBFC4777B}"/>
                </a:ext>
              </a:extLst>
            </p:cNvPr>
            <p:cNvSpPr/>
            <p:nvPr/>
          </p:nvSpPr>
          <p:spPr>
            <a:xfrm>
              <a:off x="6255440" y="1244363"/>
              <a:ext cx="1753200" cy="21846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169BE51B-10BE-0A31-8311-7B67811D7609}"/>
              </a:ext>
            </a:extLst>
          </p:cNvPr>
          <p:cNvGrpSpPr/>
          <p:nvPr/>
        </p:nvGrpSpPr>
        <p:grpSpPr>
          <a:xfrm>
            <a:off x="8185579" y="1526375"/>
            <a:ext cx="1757649" cy="2184639"/>
            <a:chOff x="6407839" y="1396762"/>
            <a:chExt cx="1757649" cy="2184639"/>
          </a:xfrm>
        </p:grpSpPr>
        <p:sp>
          <p:nvSpPr>
            <p:cNvPr id="169" name="Скругленный прямоугольник 24">
              <a:extLst>
                <a:ext uri="{FF2B5EF4-FFF2-40B4-BE49-F238E27FC236}">
                  <a16:creationId xmlns:a16="http://schemas.microsoft.com/office/drawing/2014/main" id="{BE795BA9-6483-F445-648F-B66FDA66EA42}"/>
                </a:ext>
              </a:extLst>
            </p:cNvPr>
            <p:cNvSpPr/>
            <p:nvPr/>
          </p:nvSpPr>
          <p:spPr>
            <a:xfrm>
              <a:off x="6407840" y="1396762"/>
              <a:ext cx="1753200" cy="1675663"/>
            </a:xfrm>
            <a:prstGeom prst="round2SameRect">
              <a:avLst>
                <a:gd name="adj1" fmla="val 748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6D849A3-462F-10A3-EB1C-5030F2B57E58}"/>
                </a:ext>
              </a:extLst>
            </p:cNvPr>
            <p:cNvSpPr txBox="1"/>
            <p:nvPr/>
          </p:nvSpPr>
          <p:spPr>
            <a:xfrm>
              <a:off x="6407839" y="3082289"/>
              <a:ext cx="175764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  <a:b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можно в две строки</a:t>
              </a:r>
            </a:p>
          </p:txBody>
        </p:sp>
        <p:sp>
          <p:nvSpPr>
            <p:cNvPr id="171" name="Скругленный прямоугольник 24">
              <a:extLst>
                <a:ext uri="{FF2B5EF4-FFF2-40B4-BE49-F238E27FC236}">
                  <a16:creationId xmlns:a16="http://schemas.microsoft.com/office/drawing/2014/main" id="{09B9EFAF-6B7B-13EE-E259-2B0C708AAF98}"/>
                </a:ext>
              </a:extLst>
            </p:cNvPr>
            <p:cNvSpPr/>
            <p:nvPr/>
          </p:nvSpPr>
          <p:spPr>
            <a:xfrm>
              <a:off x="6407840" y="1396763"/>
              <a:ext cx="1753200" cy="21846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3CF8DBFE-0EC5-C6C7-63C2-69084FD66D22}"/>
              </a:ext>
            </a:extLst>
          </p:cNvPr>
          <p:cNvGrpSpPr/>
          <p:nvPr/>
        </p:nvGrpSpPr>
        <p:grpSpPr>
          <a:xfrm>
            <a:off x="10115718" y="1526375"/>
            <a:ext cx="1757649" cy="2184639"/>
            <a:chOff x="6407839" y="1396762"/>
            <a:chExt cx="1757649" cy="2184639"/>
          </a:xfrm>
        </p:grpSpPr>
        <p:sp>
          <p:nvSpPr>
            <p:cNvPr id="174" name="Скругленный прямоугольник 24">
              <a:extLst>
                <a:ext uri="{FF2B5EF4-FFF2-40B4-BE49-F238E27FC236}">
                  <a16:creationId xmlns:a16="http://schemas.microsoft.com/office/drawing/2014/main" id="{7102773C-F87B-5575-0CA8-8C0C4C7A1345}"/>
                </a:ext>
              </a:extLst>
            </p:cNvPr>
            <p:cNvSpPr/>
            <p:nvPr/>
          </p:nvSpPr>
          <p:spPr>
            <a:xfrm>
              <a:off x="6407840" y="1396762"/>
              <a:ext cx="1753200" cy="1675663"/>
            </a:xfrm>
            <a:prstGeom prst="round2SameRect">
              <a:avLst>
                <a:gd name="adj1" fmla="val 748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709F457-E845-47CF-5C10-790CFA2F6516}"/>
                </a:ext>
              </a:extLst>
            </p:cNvPr>
            <p:cNvSpPr txBox="1"/>
            <p:nvPr/>
          </p:nvSpPr>
          <p:spPr>
            <a:xfrm>
              <a:off x="6407839" y="3082289"/>
              <a:ext cx="175764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  <a:b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можно в две строки</a:t>
              </a:r>
            </a:p>
          </p:txBody>
        </p:sp>
        <p:sp>
          <p:nvSpPr>
            <p:cNvPr id="176" name="Скругленный прямоугольник 24">
              <a:extLst>
                <a:ext uri="{FF2B5EF4-FFF2-40B4-BE49-F238E27FC236}">
                  <a16:creationId xmlns:a16="http://schemas.microsoft.com/office/drawing/2014/main" id="{6DFF423E-A59A-42C2-FBB5-1A5EDCFEA64F}"/>
                </a:ext>
              </a:extLst>
            </p:cNvPr>
            <p:cNvSpPr/>
            <p:nvPr/>
          </p:nvSpPr>
          <p:spPr>
            <a:xfrm>
              <a:off x="6407840" y="1396763"/>
              <a:ext cx="1753200" cy="21846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6A39C904-0F63-899D-EAFA-41CD6FD0D13A}"/>
              </a:ext>
            </a:extLst>
          </p:cNvPr>
          <p:cNvSpPr txBox="1"/>
          <p:nvPr/>
        </p:nvSpPr>
        <p:spPr>
          <a:xfrm>
            <a:off x="6201373" y="3890519"/>
            <a:ext cx="456305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Описание выпускаемой продукции</a:t>
            </a:r>
          </a:p>
        </p:txBody>
      </p:sp>
      <p:sp>
        <p:nvSpPr>
          <p:cNvPr id="193" name="Скругленный прямоугольник 24">
            <a:extLst>
              <a:ext uri="{FF2B5EF4-FFF2-40B4-BE49-F238E27FC236}">
                <a16:creationId xmlns:a16="http://schemas.microsoft.com/office/drawing/2014/main" id="{6AD82008-8BE9-79E6-0B60-AADA9009BB47}"/>
              </a:ext>
            </a:extLst>
          </p:cNvPr>
          <p:cNvSpPr/>
          <p:nvPr/>
        </p:nvSpPr>
        <p:spPr>
          <a:xfrm>
            <a:off x="6256341" y="4185762"/>
            <a:ext cx="5600697" cy="937364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3" name="Прямоугольник: скругленные углы 5">
            <a:extLst>
              <a:ext uri="{FF2B5EF4-FFF2-40B4-BE49-F238E27FC236}">
                <a16:creationId xmlns:a16="http://schemas.microsoft.com/office/drawing/2014/main" id="{B98783D1-14DD-0590-14AF-990B23B19FD0}"/>
              </a:ext>
            </a:extLst>
          </p:cNvPr>
          <p:cNvSpPr/>
          <p:nvPr/>
        </p:nvSpPr>
        <p:spPr>
          <a:xfrm rot="10800000" flipV="1">
            <a:off x="6241814" y="4338649"/>
            <a:ext cx="5803229" cy="63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50800" dist="50800" dir="5400000" algn="ctr" rotWithShape="0">
              <a:schemeClr val="tx1">
                <a:alpha val="0"/>
              </a:scheme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12730" hangingPunct="0">
              <a:defRPr/>
            </a:pPr>
            <a:r>
              <a:rPr lang="ru-RU" sz="10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Информация о выпускаемой продукции Информация о выпускаемой продукции</a:t>
            </a:r>
          </a:p>
          <a:p>
            <a:pPr defTabSz="412730" hangingPunct="0">
              <a:defRPr/>
            </a:pPr>
            <a:r>
              <a:rPr lang="ru-RU" sz="10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Информация о выпускаемой продукции Информация о выпускаемой продукции</a:t>
            </a:r>
          </a:p>
          <a:p>
            <a:pPr defTabSz="412730" hangingPunct="0">
              <a:defRPr/>
            </a:pPr>
            <a:r>
              <a:rPr lang="ru-RU" sz="10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Информация о выпускаемой продукции Информация о выпускаемой продукции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93B27064-0054-1109-1A02-A13F378AA3A8}"/>
              </a:ext>
            </a:extLst>
          </p:cNvPr>
          <p:cNvSpPr txBox="1"/>
          <p:nvPr/>
        </p:nvSpPr>
        <p:spPr>
          <a:xfrm>
            <a:off x="6184698" y="5235345"/>
            <a:ext cx="575496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Контрагенты (покупатели)  выпускаемой продукции</a:t>
            </a:r>
          </a:p>
        </p:txBody>
      </p:sp>
      <p:pic>
        <p:nvPicPr>
          <p:cNvPr id="204" name="Рисунок 203" descr="Камера со сплошной заливкой">
            <a:extLst>
              <a:ext uri="{FF2B5EF4-FFF2-40B4-BE49-F238E27FC236}">
                <a16:creationId xmlns:a16="http://schemas.microsoft.com/office/drawing/2014/main" id="{6061F1CF-EC37-EC9F-0EB4-75AD437AB3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9264" y="1901942"/>
            <a:ext cx="914400" cy="914400"/>
          </a:xfrm>
          <a:prstGeom prst="rect">
            <a:avLst/>
          </a:prstGeom>
        </p:spPr>
      </p:pic>
      <p:pic>
        <p:nvPicPr>
          <p:cNvPr id="205" name="Рисунок 204" descr="Камера со сплошной заливкой">
            <a:extLst>
              <a:ext uri="{FF2B5EF4-FFF2-40B4-BE49-F238E27FC236}">
                <a16:creationId xmlns:a16="http://schemas.microsoft.com/office/drawing/2014/main" id="{B7BE0F8F-7D82-B064-1836-187EEF4FD2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3818" y="1901942"/>
            <a:ext cx="914400" cy="914400"/>
          </a:xfrm>
          <a:prstGeom prst="rect">
            <a:avLst/>
          </a:prstGeom>
        </p:spPr>
      </p:pic>
      <p:pic>
        <p:nvPicPr>
          <p:cNvPr id="206" name="Рисунок 205" descr="Камера со сплошной заливкой">
            <a:extLst>
              <a:ext uri="{FF2B5EF4-FFF2-40B4-BE49-F238E27FC236}">
                <a16:creationId xmlns:a16="http://schemas.microsoft.com/office/drawing/2014/main" id="{3BDA928E-C81D-DF3E-2FD3-D15F9789ED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35119" y="1901942"/>
            <a:ext cx="914400" cy="91440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B274E42-2090-4540-403F-2E67E94B867A}"/>
              </a:ext>
            </a:extLst>
          </p:cNvPr>
          <p:cNvGrpSpPr/>
          <p:nvPr/>
        </p:nvGrpSpPr>
        <p:grpSpPr>
          <a:xfrm>
            <a:off x="6189176" y="5532662"/>
            <a:ext cx="1289538" cy="1001861"/>
            <a:chOff x="6189176" y="5532662"/>
            <a:chExt cx="1289538" cy="1001861"/>
          </a:xfrm>
        </p:grpSpPr>
        <p:sp>
          <p:nvSpPr>
            <p:cNvPr id="213" name="Скругленный прямоугольник 24">
              <a:extLst>
                <a:ext uri="{FF2B5EF4-FFF2-40B4-BE49-F238E27FC236}">
                  <a16:creationId xmlns:a16="http://schemas.microsoft.com/office/drawing/2014/main" id="{E781237B-7FE1-F1DB-DF6C-2042F3B1EA0A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7F7B9E06-7A43-C1FD-E627-00959F6DC873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9EE2604A-D6C3-7DF6-53EE-D1A992DC00BC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7DA609-EC3D-E7EA-7EB5-78F7A83E4A6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" t="-1355" r="11388" b="291"/>
          <a:stretch/>
        </p:blipFill>
        <p:spPr>
          <a:xfrm>
            <a:off x="4499099" y="5117707"/>
            <a:ext cx="1560181" cy="2017496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18" name="Рисунок 17" descr="Маркер со сплошной заливкой">
            <a:extLst>
              <a:ext uri="{FF2B5EF4-FFF2-40B4-BE49-F238E27FC236}">
                <a16:creationId xmlns:a16="http://schemas.microsoft.com/office/drawing/2014/main" id="{FA1DAEDF-D9A5-8B41-106F-C54B4A6D71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25047" y="5928445"/>
            <a:ext cx="429258" cy="42925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уг, сфера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04427D-1BA5-100E-FFD6-ED39C2A3B5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6" t="30816" r="22926" b="28946"/>
          <a:stretch/>
        </p:blipFill>
        <p:spPr>
          <a:xfrm>
            <a:off x="520247" y="5864184"/>
            <a:ext cx="415184" cy="679018"/>
          </a:xfrm>
          <a:prstGeom prst="round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F4906C62-B020-403B-D87A-5A75F884CD23}"/>
              </a:ext>
            </a:extLst>
          </p:cNvPr>
          <p:cNvSpPr txBox="1"/>
          <p:nvPr/>
        </p:nvSpPr>
        <p:spPr>
          <a:xfrm>
            <a:off x="582394" y="6066734"/>
            <a:ext cx="2885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Указывается адрес/а объекта/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9A0D472-C8C0-A2F6-EA6E-06F501239A69}"/>
              </a:ext>
            </a:extLst>
          </p:cNvPr>
          <p:cNvGrpSpPr/>
          <p:nvPr/>
        </p:nvGrpSpPr>
        <p:grpSpPr>
          <a:xfrm>
            <a:off x="7340084" y="5521777"/>
            <a:ext cx="1289538" cy="1001861"/>
            <a:chOff x="6189176" y="5532662"/>
            <a:chExt cx="1289538" cy="1001861"/>
          </a:xfrm>
        </p:grpSpPr>
        <p:sp>
          <p:nvSpPr>
            <p:cNvPr id="22" name="Скругленный прямоугольник 24">
              <a:extLst>
                <a:ext uri="{FF2B5EF4-FFF2-40B4-BE49-F238E27FC236}">
                  <a16:creationId xmlns:a16="http://schemas.microsoft.com/office/drawing/2014/main" id="{014956EF-F793-7477-74E6-B2416AD653E4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B2273B-0BDF-3D1B-C766-50CDB254CE63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033D10-BEE8-25DC-1436-66040838D2A7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8F65972-5143-E0BA-D3CF-965945EC22DD}"/>
              </a:ext>
            </a:extLst>
          </p:cNvPr>
          <p:cNvGrpSpPr/>
          <p:nvPr/>
        </p:nvGrpSpPr>
        <p:grpSpPr>
          <a:xfrm>
            <a:off x="8490992" y="5510892"/>
            <a:ext cx="1289538" cy="1001861"/>
            <a:chOff x="6189176" y="5532662"/>
            <a:chExt cx="1289538" cy="1001861"/>
          </a:xfrm>
        </p:grpSpPr>
        <p:sp>
          <p:nvSpPr>
            <p:cNvPr id="30" name="Скругленный прямоугольник 24">
              <a:extLst>
                <a:ext uri="{FF2B5EF4-FFF2-40B4-BE49-F238E27FC236}">
                  <a16:creationId xmlns:a16="http://schemas.microsoft.com/office/drawing/2014/main" id="{4FC05411-B6F2-0B38-A386-65F39AE7F235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786E72-89F4-D55F-9EDA-F02F431F2181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05ABA2-1917-A255-A5E0-F3063A732B33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14CC767-2725-E709-6962-2B198C20CC6C}"/>
              </a:ext>
            </a:extLst>
          </p:cNvPr>
          <p:cNvGrpSpPr/>
          <p:nvPr/>
        </p:nvGrpSpPr>
        <p:grpSpPr>
          <a:xfrm>
            <a:off x="9641900" y="5500007"/>
            <a:ext cx="1289538" cy="1001861"/>
            <a:chOff x="6189176" y="5532662"/>
            <a:chExt cx="1289538" cy="1001861"/>
          </a:xfrm>
        </p:grpSpPr>
        <p:sp>
          <p:nvSpPr>
            <p:cNvPr id="40" name="Скругленный прямоугольник 24">
              <a:extLst>
                <a:ext uri="{FF2B5EF4-FFF2-40B4-BE49-F238E27FC236}">
                  <a16:creationId xmlns:a16="http://schemas.microsoft.com/office/drawing/2014/main" id="{A1315BC7-D262-528F-98A7-E5356AEFA3ED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BFF2F86-4796-1925-E7B6-0D0927CE0FBC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188B54-D54E-D887-ECD0-65E671889A85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276FEAD8-6282-F3DB-570E-1E69E44E86F9}"/>
              </a:ext>
            </a:extLst>
          </p:cNvPr>
          <p:cNvGrpSpPr/>
          <p:nvPr/>
        </p:nvGrpSpPr>
        <p:grpSpPr>
          <a:xfrm>
            <a:off x="10792808" y="5489122"/>
            <a:ext cx="1289538" cy="1001861"/>
            <a:chOff x="6189176" y="5532662"/>
            <a:chExt cx="1289538" cy="1001861"/>
          </a:xfrm>
        </p:grpSpPr>
        <p:sp>
          <p:nvSpPr>
            <p:cNvPr id="44" name="Скругленный прямоугольник 24">
              <a:extLst>
                <a:ext uri="{FF2B5EF4-FFF2-40B4-BE49-F238E27FC236}">
                  <a16:creationId xmlns:a16="http://schemas.microsoft.com/office/drawing/2014/main" id="{C798B7A3-4088-AC46-3603-7881E0B6DA6F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50C176-E8E4-7137-FFD7-223FFA7821A5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F7C88C-47C2-B14D-F771-6466D87E3E81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C183CBA-E983-6D79-56C5-0B4AC9CC61A8}"/>
              </a:ext>
            </a:extLst>
          </p:cNvPr>
          <p:cNvGrpSpPr/>
          <p:nvPr/>
        </p:nvGrpSpPr>
        <p:grpSpPr>
          <a:xfrm>
            <a:off x="6201373" y="690059"/>
            <a:ext cx="3614534" cy="517886"/>
            <a:chOff x="437566" y="5211260"/>
            <a:chExt cx="3614534" cy="517886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0CD72478-A5C6-10E8-1ADA-48187C2A6820}"/>
                </a:ext>
              </a:extLst>
            </p:cNvPr>
            <p:cNvGrpSpPr/>
            <p:nvPr/>
          </p:nvGrpSpPr>
          <p:grpSpPr>
            <a:xfrm>
              <a:off x="1010904" y="5211260"/>
              <a:ext cx="3041196" cy="472035"/>
              <a:chOff x="1010904" y="5130531"/>
              <a:chExt cx="3041196" cy="47203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2448DA-8B68-1115-2BAD-80698AD44ABB}"/>
                  </a:ext>
                </a:extLst>
              </p:cNvPr>
              <p:cNvSpPr txBox="1"/>
              <p:nvPr/>
            </p:nvSpPr>
            <p:spPr>
              <a:xfrm>
                <a:off x="1010904" y="5130531"/>
                <a:ext cx="304119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Бенефициар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DF1DDF8-0DD2-2DD1-8591-66EF439F0B0C}"/>
                  </a:ext>
                </a:extLst>
              </p:cNvPr>
              <p:cNvSpPr txBox="1"/>
              <p:nvPr/>
            </p:nvSpPr>
            <p:spPr>
              <a:xfrm>
                <a:off x="1010904" y="5325567"/>
                <a:ext cx="304119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Имя Отчество Фамилия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4DCB9334-35C7-E0F3-A81A-F5ABCA86347F}"/>
                </a:ext>
              </a:extLst>
            </p:cNvPr>
            <p:cNvGrpSpPr/>
            <p:nvPr/>
          </p:nvGrpSpPr>
          <p:grpSpPr>
            <a:xfrm>
              <a:off x="437566" y="5221546"/>
              <a:ext cx="531177" cy="507600"/>
              <a:chOff x="437566" y="5312562"/>
              <a:chExt cx="531177" cy="507600"/>
            </a:xfrm>
          </p:grpSpPr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75F8B4FA-F950-123A-06FE-63CCCE805EC2}"/>
                  </a:ext>
                </a:extLst>
              </p:cNvPr>
              <p:cNvSpPr/>
              <p:nvPr/>
            </p:nvSpPr>
            <p:spPr>
              <a:xfrm>
                <a:off x="608742" y="5386362"/>
                <a:ext cx="360001" cy="36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Рисунок 51" descr="Пользователь со сплошной заливкой">
                <a:extLst>
                  <a:ext uri="{FF2B5EF4-FFF2-40B4-BE49-F238E27FC236}">
                    <a16:creationId xmlns:a16="http://schemas.microsoft.com/office/drawing/2014/main" id="{085928A1-3947-7337-FF75-2210D8343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37566" y="5312562"/>
                <a:ext cx="507600" cy="507600"/>
              </a:xfrm>
              <a:prstGeom prst="rect">
                <a:avLst/>
              </a:prstGeom>
            </p:spPr>
          </p:pic>
        </p:grp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92C3834-DA61-2833-0661-C17006D74CD3}"/>
              </a:ext>
            </a:extLst>
          </p:cNvPr>
          <p:cNvGrpSpPr/>
          <p:nvPr/>
        </p:nvGrpSpPr>
        <p:grpSpPr>
          <a:xfrm>
            <a:off x="512911" y="1795374"/>
            <a:ext cx="5728903" cy="781298"/>
            <a:chOff x="512911" y="1737063"/>
            <a:chExt cx="5728903" cy="781298"/>
          </a:xfrm>
        </p:grpSpPr>
        <p:sp>
          <p:nvSpPr>
            <p:cNvPr id="37" name="Скругленный прямоугольник 24">
              <a:extLst>
                <a:ext uri="{FF2B5EF4-FFF2-40B4-BE49-F238E27FC236}">
                  <a16:creationId xmlns:a16="http://schemas.microsoft.com/office/drawing/2014/main" id="{0D7926E9-0368-E229-AA6B-5B4AF4C16A48}"/>
                </a:ext>
              </a:extLst>
            </p:cNvPr>
            <p:cNvSpPr/>
            <p:nvPr/>
          </p:nvSpPr>
          <p:spPr>
            <a:xfrm>
              <a:off x="520248" y="1737063"/>
              <a:ext cx="1349922" cy="751557"/>
            </a:xfrm>
            <a:prstGeom prst="roundRect">
              <a:avLst>
                <a:gd name="adj" fmla="val 12290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5F3D19C8-6E1B-C74C-8C35-326D8D6CC7A5}"/>
                </a:ext>
              </a:extLst>
            </p:cNvPr>
            <p:cNvSpPr/>
            <p:nvPr/>
          </p:nvSpPr>
          <p:spPr>
            <a:xfrm>
              <a:off x="1894240" y="1737063"/>
              <a:ext cx="1373008" cy="751557"/>
            </a:xfrm>
            <a:prstGeom prst="roundRect">
              <a:avLst>
                <a:gd name="adj" fmla="val 12290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6548A3-D6F3-1021-71E8-EF6B21F16022}"/>
                </a:ext>
              </a:extLst>
            </p:cNvPr>
            <p:cNvSpPr txBox="1"/>
            <p:nvPr/>
          </p:nvSpPr>
          <p:spPr>
            <a:xfrm>
              <a:off x="2009495" y="1818839"/>
              <a:ext cx="959830" cy="219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млн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₽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6314C2-818B-8C68-9FCF-87B84C7712F3}"/>
                </a:ext>
              </a:extLst>
            </p:cNvPr>
            <p:cNvSpPr txBox="1"/>
            <p:nvPr/>
          </p:nvSpPr>
          <p:spPr>
            <a:xfrm>
              <a:off x="1896898" y="2025918"/>
              <a:ext cx="80805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Выручка</a:t>
              </a:r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4B50D4B5-B4C0-385E-5D0E-EB79B61ED1B1}"/>
                </a:ext>
              </a:extLst>
            </p:cNvPr>
            <p:cNvSpPr/>
            <p:nvPr/>
          </p:nvSpPr>
          <p:spPr>
            <a:xfrm>
              <a:off x="3291318" y="1737063"/>
              <a:ext cx="1540632" cy="751557"/>
            </a:xfrm>
            <a:prstGeom prst="roundRect">
              <a:avLst>
                <a:gd name="adj" fmla="val 7829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9CDB5A-C5E8-9818-797F-3D43F20CD46D}"/>
                </a:ext>
              </a:extLst>
            </p:cNvPr>
            <p:cNvSpPr txBox="1"/>
            <p:nvPr/>
          </p:nvSpPr>
          <p:spPr>
            <a:xfrm>
              <a:off x="3410004" y="1818839"/>
              <a:ext cx="982811" cy="2339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млн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₽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A01EB6-F0ED-820B-EC9A-BE35A14F84E9}"/>
                </a:ext>
              </a:extLst>
            </p:cNvPr>
            <p:cNvSpPr txBox="1"/>
            <p:nvPr/>
          </p:nvSpPr>
          <p:spPr>
            <a:xfrm>
              <a:off x="3312080" y="2025918"/>
              <a:ext cx="15681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1200">
                  <a:solidFill>
                    <a:schemeClr val="bg1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Уплаченные налоги </a:t>
              </a:r>
              <a:b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 бюджет Москвы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EEE33F-B49A-94AB-ECE7-7EBA5E17E852}"/>
                </a:ext>
              </a:extLst>
            </p:cNvPr>
            <p:cNvSpPr txBox="1"/>
            <p:nvPr/>
          </p:nvSpPr>
          <p:spPr>
            <a:xfrm>
              <a:off x="638393" y="1818839"/>
              <a:ext cx="960069" cy="219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чел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13C1AB-EC13-E581-1FCC-DEC196636A67}"/>
                </a:ext>
              </a:extLst>
            </p:cNvPr>
            <p:cNvSpPr txBox="1"/>
            <p:nvPr/>
          </p:nvSpPr>
          <p:spPr>
            <a:xfrm>
              <a:off x="512911" y="2025918"/>
              <a:ext cx="15985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Среднесписочная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численность</a:t>
              </a:r>
            </a:p>
          </p:txBody>
        </p:sp>
        <p:sp>
          <p:nvSpPr>
            <p:cNvPr id="73" name="Скругленный прямоугольник 24">
              <a:extLst>
                <a:ext uri="{FF2B5EF4-FFF2-40B4-BE49-F238E27FC236}">
                  <a16:creationId xmlns:a16="http://schemas.microsoft.com/office/drawing/2014/main" id="{FF69C6E7-7BC4-2BC8-8486-CA94C725732F}"/>
                </a:ext>
              </a:extLst>
            </p:cNvPr>
            <p:cNvSpPr/>
            <p:nvPr/>
          </p:nvSpPr>
          <p:spPr>
            <a:xfrm>
              <a:off x="4856019" y="1737063"/>
              <a:ext cx="1221154" cy="751557"/>
            </a:xfrm>
            <a:prstGeom prst="roundRect">
              <a:avLst>
                <a:gd name="adj" fmla="val 12290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7B9BA51-A6E3-3F09-77EA-9077116DB2A8}"/>
                </a:ext>
              </a:extLst>
            </p:cNvPr>
            <p:cNvSpPr txBox="1"/>
            <p:nvPr/>
          </p:nvSpPr>
          <p:spPr>
            <a:xfrm>
              <a:off x="4990033" y="1818839"/>
              <a:ext cx="495968" cy="2979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%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98D6A75-DF47-00F1-72C0-42528AD9EB62}"/>
                </a:ext>
              </a:extLst>
            </p:cNvPr>
            <p:cNvSpPr txBox="1"/>
            <p:nvPr/>
          </p:nvSpPr>
          <p:spPr>
            <a:xfrm>
              <a:off x="4885898" y="2025918"/>
              <a:ext cx="1355916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Доля рынка </a:t>
              </a:r>
              <a:b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*или объём продукции </a:t>
              </a:r>
              <a:b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  год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pic>
        <p:nvPicPr>
          <p:cNvPr id="13" name="Рисунок 12" descr="Маркер со сплошной заливкой">
            <a:extLst>
              <a:ext uri="{FF2B5EF4-FFF2-40B4-BE49-F238E27FC236}">
                <a16:creationId xmlns:a16="http://schemas.microsoft.com/office/drawing/2014/main" id="{717A3E44-0F58-E568-407A-3309C95956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52479" y="5398004"/>
            <a:ext cx="429258" cy="42925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296B6E2-619A-C779-EDEF-209613927F9C}"/>
              </a:ext>
            </a:extLst>
          </p:cNvPr>
          <p:cNvSpPr txBox="1"/>
          <p:nvPr/>
        </p:nvSpPr>
        <p:spPr>
          <a:xfrm>
            <a:off x="2222805" y="3008945"/>
            <a:ext cx="1052086" cy="211242"/>
          </a:xfrm>
          <a:prstGeom prst="roundRect">
            <a:avLst>
              <a:gd name="adj" fmla="val 26198"/>
            </a:avLst>
          </a:prstGeom>
          <a:solidFill>
            <a:srgbClr val="DCEBF8"/>
          </a:solidFill>
        </p:spPr>
        <p:txBody>
          <a:bodyPr wrap="square" tIns="0" bIns="0">
            <a:no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Действующие</a:t>
            </a:r>
          </a:p>
        </p:txBody>
      </p:sp>
      <p:sp>
        <p:nvSpPr>
          <p:cNvPr id="108" name="Скругленный прямоугольник 24">
            <a:extLst>
              <a:ext uri="{FF2B5EF4-FFF2-40B4-BE49-F238E27FC236}">
                <a16:creationId xmlns:a16="http://schemas.microsoft.com/office/drawing/2014/main" id="{93D10EF0-C7EA-999A-EBE0-8968D7CB3182}"/>
              </a:ext>
            </a:extLst>
          </p:cNvPr>
          <p:cNvSpPr/>
          <p:nvPr/>
        </p:nvSpPr>
        <p:spPr>
          <a:xfrm>
            <a:off x="3321057" y="3019548"/>
            <a:ext cx="2772000" cy="1020772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962475F-D900-64A0-7CE2-BDA38922A134}"/>
              </a:ext>
            </a:extLst>
          </p:cNvPr>
          <p:cNvSpPr txBox="1"/>
          <p:nvPr/>
        </p:nvSpPr>
        <p:spPr>
          <a:xfrm>
            <a:off x="5025047" y="3015630"/>
            <a:ext cx="1068297" cy="214193"/>
          </a:xfrm>
          <a:prstGeom prst="roundRect">
            <a:avLst>
              <a:gd name="adj" fmla="val 26198"/>
            </a:avLst>
          </a:prstGeom>
          <a:solidFill>
            <a:srgbClr val="DCEBF8"/>
          </a:solidFill>
        </p:spPr>
        <p:txBody>
          <a:bodyPr wrap="square" tIns="0" bIns="0">
            <a:no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Планируемые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CFEEE05-BABA-2B2A-A332-0C4529D636ED}"/>
              </a:ext>
            </a:extLst>
          </p:cNvPr>
          <p:cNvGrpSpPr/>
          <p:nvPr/>
        </p:nvGrpSpPr>
        <p:grpSpPr>
          <a:xfrm>
            <a:off x="3312080" y="3087399"/>
            <a:ext cx="1677953" cy="463340"/>
            <a:chOff x="502077" y="2737479"/>
            <a:chExt cx="1323140" cy="4633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4E1F94-DFED-95DA-49A6-F6040D8E69F9}"/>
                </a:ext>
              </a:extLst>
            </p:cNvPr>
            <p:cNvSpPr txBox="1"/>
            <p:nvPr/>
          </p:nvSpPr>
          <p:spPr>
            <a:xfrm>
              <a:off x="614815" y="2737479"/>
              <a:ext cx="682778" cy="2785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тыс. м²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78FCE9-865C-04BF-1685-895B5F2DE78C}"/>
                </a:ext>
              </a:extLst>
            </p:cNvPr>
            <p:cNvSpPr txBox="1"/>
            <p:nvPr/>
          </p:nvSpPr>
          <p:spPr>
            <a:xfrm>
              <a:off x="502077" y="2954598"/>
              <a:ext cx="132314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объекта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571649F6-8812-3892-052E-0A2F892A6998}"/>
              </a:ext>
            </a:extLst>
          </p:cNvPr>
          <p:cNvGrpSpPr/>
          <p:nvPr/>
        </p:nvGrpSpPr>
        <p:grpSpPr>
          <a:xfrm>
            <a:off x="3304597" y="3536086"/>
            <a:ext cx="1369953" cy="446563"/>
            <a:chOff x="461342" y="3186166"/>
            <a:chExt cx="1369953" cy="44656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47C5FD-A299-57D2-0E3B-2F7959572D89}"/>
                </a:ext>
              </a:extLst>
            </p:cNvPr>
            <p:cNvSpPr txBox="1"/>
            <p:nvPr/>
          </p:nvSpPr>
          <p:spPr>
            <a:xfrm>
              <a:off x="574305" y="3186166"/>
              <a:ext cx="588861" cy="278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Га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BCA4D0-B4D7-FEA0-78BE-5158D15EE2A3}"/>
                </a:ext>
              </a:extLst>
            </p:cNvPr>
            <p:cNvSpPr txBox="1"/>
            <p:nvPr/>
          </p:nvSpPr>
          <p:spPr>
            <a:xfrm>
              <a:off x="461342" y="3386508"/>
              <a:ext cx="136995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ЗУ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69E8591-4AC8-25CB-6F19-50C838F6E2E7}"/>
              </a:ext>
            </a:extLst>
          </p:cNvPr>
          <p:cNvSpPr txBox="1"/>
          <p:nvPr/>
        </p:nvSpPr>
        <p:spPr>
          <a:xfrm>
            <a:off x="6568460" y="2697529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777A8A-1586-5A79-C70E-D297BF54F7A5}"/>
              </a:ext>
            </a:extLst>
          </p:cNvPr>
          <p:cNvSpPr txBox="1"/>
          <p:nvPr/>
        </p:nvSpPr>
        <p:spPr>
          <a:xfrm>
            <a:off x="8490174" y="2696353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2AB5A6-7C4E-6616-3D07-BBA3CC9FF3B3}"/>
              </a:ext>
            </a:extLst>
          </p:cNvPr>
          <p:cNvSpPr txBox="1"/>
          <p:nvPr/>
        </p:nvSpPr>
        <p:spPr>
          <a:xfrm>
            <a:off x="10411888" y="2695177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650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1E372-F6AF-B059-03C4-028351DC6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28D0CA1-D289-CDB9-5D45-182F955C17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21239" r="25483" b="23371"/>
          <a:stretch/>
        </p:blipFill>
        <p:spPr>
          <a:xfrm>
            <a:off x="4108833" y="4080909"/>
            <a:ext cx="2503798" cy="2738343"/>
          </a:xfrm>
          <a:prstGeom prst="rect">
            <a:avLst/>
          </a:prstGeom>
        </p:spPr>
      </p:pic>
      <p:sp>
        <p:nvSpPr>
          <p:cNvPr id="30" name="Скругленный прямоугольник 24">
            <a:extLst>
              <a:ext uri="{FF2B5EF4-FFF2-40B4-BE49-F238E27FC236}">
                <a16:creationId xmlns:a16="http://schemas.microsoft.com/office/drawing/2014/main" id="{F4AFC1AA-54C6-D916-8289-764F79CED87B}"/>
              </a:ext>
            </a:extLst>
          </p:cNvPr>
          <p:cNvSpPr/>
          <p:nvPr/>
        </p:nvSpPr>
        <p:spPr>
          <a:xfrm>
            <a:off x="521538" y="4385871"/>
            <a:ext cx="5580062" cy="1804763"/>
          </a:xfrm>
          <a:prstGeom prst="roundRect">
            <a:avLst>
              <a:gd name="adj" fmla="val 6753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AD870B0D-90A0-38F6-EEFD-2DD322C86386}"/>
              </a:ext>
            </a:extLst>
          </p:cNvPr>
          <p:cNvSpPr/>
          <p:nvPr/>
        </p:nvSpPr>
        <p:spPr>
          <a:xfrm>
            <a:off x="6546122" y="2435269"/>
            <a:ext cx="5385170" cy="2229138"/>
          </a:xfrm>
          <a:custGeom>
            <a:avLst/>
            <a:gdLst>
              <a:gd name="connsiteX0" fmla="*/ 2853675 w 5385170"/>
              <a:gd name="connsiteY0" fmla="*/ 1149138 h 2229138"/>
              <a:gd name="connsiteX1" fmla="*/ 5252438 w 5385170"/>
              <a:gd name="connsiteY1" fmla="*/ 1149138 h 2229138"/>
              <a:gd name="connsiteX2" fmla="*/ 5385170 w 5385170"/>
              <a:gd name="connsiteY2" fmla="*/ 1281870 h 2229138"/>
              <a:gd name="connsiteX3" fmla="*/ 5385170 w 5385170"/>
              <a:gd name="connsiteY3" fmla="*/ 2096406 h 2229138"/>
              <a:gd name="connsiteX4" fmla="*/ 5252438 w 5385170"/>
              <a:gd name="connsiteY4" fmla="*/ 2229138 h 2229138"/>
              <a:gd name="connsiteX5" fmla="*/ 2853675 w 5385170"/>
              <a:gd name="connsiteY5" fmla="*/ 2229138 h 2229138"/>
              <a:gd name="connsiteX6" fmla="*/ 2720943 w 5385170"/>
              <a:gd name="connsiteY6" fmla="*/ 2096406 h 2229138"/>
              <a:gd name="connsiteX7" fmla="*/ 2720943 w 5385170"/>
              <a:gd name="connsiteY7" fmla="*/ 1281870 h 2229138"/>
              <a:gd name="connsiteX8" fmla="*/ 2853675 w 5385170"/>
              <a:gd name="connsiteY8" fmla="*/ 1149138 h 2229138"/>
              <a:gd name="connsiteX9" fmla="*/ 132732 w 5385170"/>
              <a:gd name="connsiteY9" fmla="*/ 1149138 h 2229138"/>
              <a:gd name="connsiteX10" fmla="*/ 2531495 w 5385170"/>
              <a:gd name="connsiteY10" fmla="*/ 1149138 h 2229138"/>
              <a:gd name="connsiteX11" fmla="*/ 2664227 w 5385170"/>
              <a:gd name="connsiteY11" fmla="*/ 1281870 h 2229138"/>
              <a:gd name="connsiteX12" fmla="*/ 2664227 w 5385170"/>
              <a:gd name="connsiteY12" fmla="*/ 2096406 h 2229138"/>
              <a:gd name="connsiteX13" fmla="*/ 2531495 w 5385170"/>
              <a:gd name="connsiteY13" fmla="*/ 2229138 h 2229138"/>
              <a:gd name="connsiteX14" fmla="*/ 132732 w 5385170"/>
              <a:gd name="connsiteY14" fmla="*/ 2229138 h 2229138"/>
              <a:gd name="connsiteX15" fmla="*/ 0 w 5385170"/>
              <a:gd name="connsiteY15" fmla="*/ 2096406 h 2229138"/>
              <a:gd name="connsiteX16" fmla="*/ 0 w 5385170"/>
              <a:gd name="connsiteY16" fmla="*/ 1281870 h 2229138"/>
              <a:gd name="connsiteX17" fmla="*/ 132732 w 5385170"/>
              <a:gd name="connsiteY17" fmla="*/ 1149138 h 2229138"/>
              <a:gd name="connsiteX18" fmla="*/ 2853675 w 5385170"/>
              <a:gd name="connsiteY18" fmla="*/ 0 h 2229138"/>
              <a:gd name="connsiteX19" fmla="*/ 5252438 w 5385170"/>
              <a:gd name="connsiteY19" fmla="*/ 0 h 2229138"/>
              <a:gd name="connsiteX20" fmla="*/ 5385170 w 5385170"/>
              <a:gd name="connsiteY20" fmla="*/ 132732 h 2229138"/>
              <a:gd name="connsiteX21" fmla="*/ 5385170 w 5385170"/>
              <a:gd name="connsiteY21" fmla="*/ 947268 h 2229138"/>
              <a:gd name="connsiteX22" fmla="*/ 5252438 w 5385170"/>
              <a:gd name="connsiteY22" fmla="*/ 1080000 h 2229138"/>
              <a:gd name="connsiteX23" fmla="*/ 2853675 w 5385170"/>
              <a:gd name="connsiteY23" fmla="*/ 1080000 h 2229138"/>
              <a:gd name="connsiteX24" fmla="*/ 2720943 w 5385170"/>
              <a:gd name="connsiteY24" fmla="*/ 947268 h 2229138"/>
              <a:gd name="connsiteX25" fmla="*/ 2720943 w 5385170"/>
              <a:gd name="connsiteY25" fmla="*/ 132732 h 2229138"/>
              <a:gd name="connsiteX26" fmla="*/ 2853675 w 5385170"/>
              <a:gd name="connsiteY26" fmla="*/ 0 h 2229138"/>
              <a:gd name="connsiteX27" fmla="*/ 132732 w 5385170"/>
              <a:gd name="connsiteY27" fmla="*/ 0 h 2229138"/>
              <a:gd name="connsiteX28" fmla="*/ 2531495 w 5385170"/>
              <a:gd name="connsiteY28" fmla="*/ 0 h 2229138"/>
              <a:gd name="connsiteX29" fmla="*/ 2664227 w 5385170"/>
              <a:gd name="connsiteY29" fmla="*/ 132732 h 2229138"/>
              <a:gd name="connsiteX30" fmla="*/ 2664227 w 5385170"/>
              <a:gd name="connsiteY30" fmla="*/ 947268 h 2229138"/>
              <a:gd name="connsiteX31" fmla="*/ 2531495 w 5385170"/>
              <a:gd name="connsiteY31" fmla="*/ 1080000 h 2229138"/>
              <a:gd name="connsiteX32" fmla="*/ 132732 w 5385170"/>
              <a:gd name="connsiteY32" fmla="*/ 1080000 h 2229138"/>
              <a:gd name="connsiteX33" fmla="*/ 0 w 5385170"/>
              <a:gd name="connsiteY33" fmla="*/ 947268 h 2229138"/>
              <a:gd name="connsiteX34" fmla="*/ 0 w 5385170"/>
              <a:gd name="connsiteY34" fmla="*/ 132732 h 2229138"/>
              <a:gd name="connsiteX35" fmla="*/ 132732 w 5385170"/>
              <a:gd name="connsiteY35" fmla="*/ 0 h 222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85170" h="2229138">
                <a:moveTo>
                  <a:pt x="2853675" y="1149138"/>
                </a:moveTo>
                <a:lnTo>
                  <a:pt x="5252438" y="1149138"/>
                </a:lnTo>
                <a:cubicBezTo>
                  <a:pt x="5325744" y="1149138"/>
                  <a:pt x="5385170" y="1208564"/>
                  <a:pt x="5385170" y="1281870"/>
                </a:cubicBezTo>
                <a:lnTo>
                  <a:pt x="5385170" y="2096406"/>
                </a:lnTo>
                <a:cubicBezTo>
                  <a:pt x="5385170" y="2169712"/>
                  <a:pt x="5325744" y="2229138"/>
                  <a:pt x="5252438" y="2229138"/>
                </a:cubicBezTo>
                <a:lnTo>
                  <a:pt x="2853675" y="2229138"/>
                </a:lnTo>
                <a:cubicBezTo>
                  <a:pt x="2780369" y="2229138"/>
                  <a:pt x="2720943" y="2169712"/>
                  <a:pt x="2720943" y="2096406"/>
                </a:cubicBezTo>
                <a:lnTo>
                  <a:pt x="2720943" y="1281870"/>
                </a:lnTo>
                <a:cubicBezTo>
                  <a:pt x="2720943" y="1208564"/>
                  <a:pt x="2780369" y="1149138"/>
                  <a:pt x="2853675" y="1149138"/>
                </a:cubicBezTo>
                <a:close/>
                <a:moveTo>
                  <a:pt x="132732" y="1149138"/>
                </a:moveTo>
                <a:lnTo>
                  <a:pt x="2531495" y="1149138"/>
                </a:lnTo>
                <a:cubicBezTo>
                  <a:pt x="2604801" y="1149138"/>
                  <a:pt x="2664227" y="1208564"/>
                  <a:pt x="2664227" y="1281870"/>
                </a:cubicBezTo>
                <a:lnTo>
                  <a:pt x="2664227" y="2096406"/>
                </a:lnTo>
                <a:cubicBezTo>
                  <a:pt x="2664227" y="2169712"/>
                  <a:pt x="2604801" y="2229138"/>
                  <a:pt x="2531495" y="2229138"/>
                </a:cubicBezTo>
                <a:lnTo>
                  <a:pt x="132732" y="2229138"/>
                </a:lnTo>
                <a:cubicBezTo>
                  <a:pt x="59426" y="2229138"/>
                  <a:pt x="0" y="2169712"/>
                  <a:pt x="0" y="2096406"/>
                </a:cubicBezTo>
                <a:lnTo>
                  <a:pt x="0" y="1281870"/>
                </a:lnTo>
                <a:cubicBezTo>
                  <a:pt x="0" y="1208564"/>
                  <a:pt x="59426" y="1149138"/>
                  <a:pt x="132732" y="1149138"/>
                </a:cubicBezTo>
                <a:close/>
                <a:moveTo>
                  <a:pt x="2853675" y="0"/>
                </a:moveTo>
                <a:lnTo>
                  <a:pt x="5252438" y="0"/>
                </a:lnTo>
                <a:cubicBezTo>
                  <a:pt x="5325744" y="0"/>
                  <a:pt x="5385170" y="59426"/>
                  <a:pt x="5385170" y="132732"/>
                </a:cubicBezTo>
                <a:lnTo>
                  <a:pt x="5385170" y="947268"/>
                </a:lnTo>
                <a:cubicBezTo>
                  <a:pt x="5385170" y="1020574"/>
                  <a:pt x="5325744" y="1080000"/>
                  <a:pt x="5252438" y="1080000"/>
                </a:cubicBezTo>
                <a:lnTo>
                  <a:pt x="2853675" y="1080000"/>
                </a:lnTo>
                <a:cubicBezTo>
                  <a:pt x="2780369" y="1080000"/>
                  <a:pt x="2720943" y="1020574"/>
                  <a:pt x="2720943" y="947268"/>
                </a:cubicBezTo>
                <a:lnTo>
                  <a:pt x="2720943" y="132732"/>
                </a:lnTo>
                <a:cubicBezTo>
                  <a:pt x="2720943" y="59426"/>
                  <a:pt x="2780369" y="0"/>
                  <a:pt x="2853675" y="0"/>
                </a:cubicBezTo>
                <a:close/>
                <a:moveTo>
                  <a:pt x="132732" y="0"/>
                </a:moveTo>
                <a:lnTo>
                  <a:pt x="2531495" y="0"/>
                </a:lnTo>
                <a:cubicBezTo>
                  <a:pt x="2604801" y="0"/>
                  <a:pt x="2664227" y="59426"/>
                  <a:pt x="2664227" y="132732"/>
                </a:cubicBezTo>
                <a:lnTo>
                  <a:pt x="2664227" y="947268"/>
                </a:lnTo>
                <a:cubicBezTo>
                  <a:pt x="2664227" y="1020574"/>
                  <a:pt x="2604801" y="1080000"/>
                  <a:pt x="2531495" y="1080000"/>
                </a:cubicBezTo>
                <a:lnTo>
                  <a:pt x="132732" y="1080000"/>
                </a:lnTo>
                <a:cubicBezTo>
                  <a:pt x="59426" y="1080000"/>
                  <a:pt x="0" y="1020574"/>
                  <a:pt x="0" y="947268"/>
                </a:cubicBezTo>
                <a:lnTo>
                  <a:pt x="0" y="132732"/>
                </a:lnTo>
                <a:cubicBezTo>
                  <a:pt x="0" y="59426"/>
                  <a:pt x="59426" y="0"/>
                  <a:pt x="132732" y="0"/>
                </a:cubicBezTo>
                <a:close/>
              </a:path>
            </a:pathLst>
          </a:custGeom>
          <a:solidFill>
            <a:srgbClr val="101D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C07B2CD-5BF3-E344-F6DC-88DF44E3D1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r="2143"/>
          <a:stretch/>
        </p:blipFill>
        <p:spPr>
          <a:xfrm>
            <a:off x="8723662" y="2960027"/>
            <a:ext cx="1102679" cy="1266573"/>
          </a:xfrm>
          <a:custGeom>
            <a:avLst/>
            <a:gdLst>
              <a:gd name="connsiteX0" fmla="*/ 852596 w 1508759"/>
              <a:gd name="connsiteY0" fmla="*/ 835701 h 1711639"/>
              <a:gd name="connsiteX1" fmla="*/ 1508759 w 1508759"/>
              <a:gd name="connsiteY1" fmla="*/ 835701 h 1711639"/>
              <a:gd name="connsiteX2" fmla="*/ 1508759 w 1508759"/>
              <a:gd name="connsiteY2" fmla="*/ 1711639 h 1711639"/>
              <a:gd name="connsiteX3" fmla="*/ 719864 w 1508759"/>
              <a:gd name="connsiteY3" fmla="*/ 1711639 h 1711639"/>
              <a:gd name="connsiteX4" fmla="*/ 719864 w 1508759"/>
              <a:gd name="connsiteY4" fmla="*/ 968433 h 1711639"/>
              <a:gd name="connsiteX5" fmla="*/ 852596 w 1508759"/>
              <a:gd name="connsiteY5" fmla="*/ 835701 h 1711639"/>
              <a:gd name="connsiteX6" fmla="*/ 0 w 1508759"/>
              <a:gd name="connsiteY6" fmla="*/ 835701 h 1711639"/>
              <a:gd name="connsiteX7" fmla="*/ 530416 w 1508759"/>
              <a:gd name="connsiteY7" fmla="*/ 835701 h 1711639"/>
              <a:gd name="connsiteX8" fmla="*/ 663148 w 1508759"/>
              <a:gd name="connsiteY8" fmla="*/ 968433 h 1711639"/>
              <a:gd name="connsiteX9" fmla="*/ 663148 w 1508759"/>
              <a:gd name="connsiteY9" fmla="*/ 1711639 h 1711639"/>
              <a:gd name="connsiteX10" fmla="*/ 0 w 1508759"/>
              <a:gd name="connsiteY10" fmla="*/ 1711639 h 1711639"/>
              <a:gd name="connsiteX11" fmla="*/ 719864 w 1508759"/>
              <a:gd name="connsiteY11" fmla="*/ 0 h 1711639"/>
              <a:gd name="connsiteX12" fmla="*/ 1508759 w 1508759"/>
              <a:gd name="connsiteY12" fmla="*/ 0 h 1711639"/>
              <a:gd name="connsiteX13" fmla="*/ 1508759 w 1508759"/>
              <a:gd name="connsiteY13" fmla="*/ 766563 h 1711639"/>
              <a:gd name="connsiteX14" fmla="*/ 852596 w 1508759"/>
              <a:gd name="connsiteY14" fmla="*/ 766563 h 1711639"/>
              <a:gd name="connsiteX15" fmla="*/ 719864 w 1508759"/>
              <a:gd name="connsiteY15" fmla="*/ 633831 h 1711639"/>
              <a:gd name="connsiteX16" fmla="*/ 0 w 1508759"/>
              <a:gd name="connsiteY16" fmla="*/ 0 h 1711639"/>
              <a:gd name="connsiteX17" fmla="*/ 663148 w 1508759"/>
              <a:gd name="connsiteY17" fmla="*/ 0 h 1711639"/>
              <a:gd name="connsiteX18" fmla="*/ 663148 w 1508759"/>
              <a:gd name="connsiteY18" fmla="*/ 633831 h 1711639"/>
              <a:gd name="connsiteX19" fmla="*/ 530416 w 1508759"/>
              <a:gd name="connsiteY19" fmla="*/ 766563 h 1711639"/>
              <a:gd name="connsiteX20" fmla="*/ 0 w 1508759"/>
              <a:gd name="connsiteY20" fmla="*/ 766563 h 171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08759" h="1711639">
                <a:moveTo>
                  <a:pt x="852596" y="835701"/>
                </a:moveTo>
                <a:lnTo>
                  <a:pt x="1508759" y="835701"/>
                </a:lnTo>
                <a:lnTo>
                  <a:pt x="1508759" y="1711639"/>
                </a:lnTo>
                <a:lnTo>
                  <a:pt x="719864" y="1711639"/>
                </a:lnTo>
                <a:lnTo>
                  <a:pt x="719864" y="968433"/>
                </a:lnTo>
                <a:cubicBezTo>
                  <a:pt x="719864" y="895127"/>
                  <a:pt x="779290" y="835701"/>
                  <a:pt x="852596" y="835701"/>
                </a:cubicBezTo>
                <a:close/>
                <a:moveTo>
                  <a:pt x="0" y="835701"/>
                </a:moveTo>
                <a:lnTo>
                  <a:pt x="530416" y="835701"/>
                </a:lnTo>
                <a:cubicBezTo>
                  <a:pt x="603722" y="835701"/>
                  <a:pt x="663148" y="895127"/>
                  <a:pt x="663148" y="968433"/>
                </a:cubicBezTo>
                <a:lnTo>
                  <a:pt x="663148" y="1711639"/>
                </a:lnTo>
                <a:lnTo>
                  <a:pt x="0" y="1711639"/>
                </a:lnTo>
                <a:close/>
                <a:moveTo>
                  <a:pt x="719864" y="0"/>
                </a:moveTo>
                <a:lnTo>
                  <a:pt x="1508759" y="0"/>
                </a:lnTo>
                <a:lnTo>
                  <a:pt x="1508759" y="766563"/>
                </a:lnTo>
                <a:lnTo>
                  <a:pt x="852596" y="766563"/>
                </a:lnTo>
                <a:cubicBezTo>
                  <a:pt x="779290" y="766563"/>
                  <a:pt x="719864" y="707137"/>
                  <a:pt x="719864" y="633831"/>
                </a:cubicBezTo>
                <a:close/>
                <a:moveTo>
                  <a:pt x="0" y="0"/>
                </a:moveTo>
                <a:lnTo>
                  <a:pt x="663148" y="0"/>
                </a:lnTo>
                <a:lnTo>
                  <a:pt x="663148" y="633831"/>
                </a:lnTo>
                <a:cubicBezTo>
                  <a:pt x="663148" y="707137"/>
                  <a:pt x="603722" y="766563"/>
                  <a:pt x="530416" y="766563"/>
                </a:cubicBezTo>
                <a:lnTo>
                  <a:pt x="0" y="766563"/>
                </a:lnTo>
                <a:close/>
              </a:path>
            </a:pathLst>
          </a:cu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0D66E22-5525-BD86-862C-9D3E5A5B4A1B}"/>
              </a:ext>
            </a:extLst>
          </p:cNvPr>
          <p:cNvGrpSpPr/>
          <p:nvPr/>
        </p:nvGrpSpPr>
        <p:grpSpPr>
          <a:xfrm>
            <a:off x="5659261" y="216612"/>
            <a:ext cx="4456457" cy="324594"/>
            <a:chOff x="5659261" y="216612"/>
            <a:chExt cx="4456457" cy="3245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88455A-1D47-245E-054F-C3409E1DF594}"/>
                </a:ext>
              </a:extLst>
            </p:cNvPr>
            <p:cNvSpPr txBox="1"/>
            <p:nvPr/>
          </p:nvSpPr>
          <p:spPr>
            <a:xfrm>
              <a:off x="5659261" y="247866"/>
              <a:ext cx="954517" cy="262086"/>
            </a:xfrm>
            <a:prstGeom prst="roundRect">
              <a:avLst>
                <a:gd name="adj" fmla="val 20656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R="0" lvl="0" indent="0" algn="ctr" defTabSz="41273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TT Moscow Economy" panose="020B0604020202020204" charset="0"/>
                  <a:cs typeface="Helvetica Neue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компании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034872-4A00-EE85-CC9D-EFB531DD8669}"/>
                </a:ext>
              </a:extLst>
            </p:cNvPr>
            <p:cNvSpPr txBox="1"/>
            <p:nvPr/>
          </p:nvSpPr>
          <p:spPr>
            <a:xfrm>
              <a:off x="6681394" y="253447"/>
              <a:ext cx="773213" cy="250924"/>
            </a:xfrm>
            <a:prstGeom prst="roundRect">
              <a:avLst>
                <a:gd name="adj" fmla="val 14054"/>
              </a:avLst>
            </a:prstGeom>
            <a:solidFill>
              <a:srgbClr val="101D37"/>
            </a:solidFill>
          </p:spPr>
          <p:txBody>
            <a:bodyPr wrap="non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R="0" lvl="0" indent="0" algn="ctr" defTabSz="41273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Moscow Economy" panose="020B0604020202020204" charset="0"/>
                  <a:cs typeface="Helvetica Neue"/>
                </a:defRPr>
              </a:lvl1pPr>
            </a:lstStyle>
            <a:p>
              <a:r>
                <a:rPr lang="ru-RU" b="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проекте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233E01-6B27-1DDC-8A70-8F0B23763CF1}"/>
                </a:ext>
              </a:extLst>
            </p:cNvPr>
            <p:cNvSpPr txBox="1"/>
            <p:nvPr/>
          </p:nvSpPr>
          <p:spPr>
            <a:xfrm>
              <a:off x="7522223" y="216612"/>
              <a:ext cx="2593495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900">
                  <a:latin typeface="TT Moscow Economy Thin" panose="020B0103030101020204" pitchFamily="34" charset="0"/>
                </a:defRPr>
              </a:lvl1pPr>
            </a:lstStyle>
            <a:p>
              <a:pPr marL="0" marR="0" lvl="0" indent="0" algn="ctr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Рендеры/Текущая стадия строительства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D19CAB2-1753-0F0C-2F9F-6A051F37492A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6893BFE-095E-86AD-1280-F85A904AC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9974E0F-3140-EB00-D606-547F10737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BD0BBA-4629-7FAB-BAF7-9CB9BFF0884F}"/>
              </a:ext>
            </a:extLst>
          </p:cNvPr>
          <p:cNvSpPr txBox="1"/>
          <p:nvPr/>
        </p:nvSpPr>
        <p:spPr>
          <a:xfrm>
            <a:off x="423304" y="278952"/>
            <a:ext cx="5195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Цели проекта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04D60-C361-8FA3-73C6-E45F46518293}"/>
              </a:ext>
            </a:extLst>
          </p:cNvPr>
          <p:cNvSpPr txBox="1"/>
          <p:nvPr/>
        </p:nvSpPr>
        <p:spPr>
          <a:xfrm>
            <a:off x="6545226" y="4784242"/>
            <a:ext cx="450448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Планируемая выборка кредитных средств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DD3DFA-915E-0F03-08A6-F1F8C0A3CEC4}"/>
              </a:ext>
            </a:extLst>
          </p:cNvPr>
          <p:cNvSpPr txBox="1"/>
          <p:nvPr/>
        </p:nvSpPr>
        <p:spPr>
          <a:xfrm>
            <a:off x="6471526" y="611088"/>
            <a:ext cx="521194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Эффекты для города Москвы после реализации проекта </a:t>
            </a:r>
            <a:r>
              <a:rPr lang="ru-RU" sz="1200" dirty="0"/>
              <a:t>(через 2 года после завершения поддержки)</a:t>
            </a:r>
            <a:endParaRPr lang="ru-RU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7432CA4-267D-2FBB-9C50-832F4C4E4FE2}"/>
              </a:ext>
            </a:extLst>
          </p:cNvPr>
          <p:cNvSpPr txBox="1"/>
          <p:nvPr/>
        </p:nvSpPr>
        <p:spPr>
          <a:xfrm>
            <a:off x="6762306" y="2641277"/>
            <a:ext cx="1214848" cy="27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ХХХ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чел</a:t>
            </a: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962A361-5234-D088-CE17-5B01E3B657FA}"/>
              </a:ext>
            </a:extLst>
          </p:cNvPr>
          <p:cNvSpPr txBox="1"/>
          <p:nvPr/>
        </p:nvSpPr>
        <p:spPr>
          <a:xfrm>
            <a:off x="6662678" y="2865946"/>
            <a:ext cx="2672624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рабочих мест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25314CA-AA8D-0994-1A38-D1F63BB0560F}"/>
              </a:ext>
            </a:extLst>
          </p:cNvPr>
          <p:cNvSpPr txBox="1"/>
          <p:nvPr/>
        </p:nvSpPr>
        <p:spPr>
          <a:xfrm>
            <a:off x="9483249" y="2641276"/>
            <a:ext cx="1214848" cy="2770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ХХХ</a:t>
            </a:r>
            <a:r>
              <a:rPr lang="ru-RU" dirty="0">
                <a:solidFill>
                  <a:srgbClr val="40CCE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млн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F91D043-3844-7673-40D5-BF21A811BD29}"/>
              </a:ext>
            </a:extLst>
          </p:cNvPr>
          <p:cNvSpPr txBox="1"/>
          <p:nvPr/>
        </p:nvSpPr>
        <p:spPr>
          <a:xfrm>
            <a:off x="9383621" y="2865946"/>
            <a:ext cx="1953923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Объем уплаченных налогов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бюджет г. Москвы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B721843-F013-98CA-A4D2-902E38D96D96}"/>
              </a:ext>
            </a:extLst>
          </p:cNvPr>
          <p:cNvSpPr txBox="1"/>
          <p:nvPr/>
        </p:nvSpPr>
        <p:spPr>
          <a:xfrm>
            <a:off x="6762306" y="3696165"/>
            <a:ext cx="1214848" cy="26253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тыс. м² </a:t>
            </a: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F255063-255B-46D9-038D-384173AB9F4F}"/>
              </a:ext>
            </a:extLst>
          </p:cNvPr>
          <p:cNvSpPr txBox="1"/>
          <p:nvPr/>
        </p:nvSpPr>
        <p:spPr>
          <a:xfrm>
            <a:off x="6662678" y="3958696"/>
            <a:ext cx="267262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Промышленных площадей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будет построено (или иной количественный показатель по проекту)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07567EE-2DA1-794F-FAEB-09A304C4D7CC}"/>
              </a:ext>
            </a:extLst>
          </p:cNvPr>
          <p:cNvSpPr txBox="1"/>
          <p:nvPr/>
        </p:nvSpPr>
        <p:spPr>
          <a:xfrm>
            <a:off x="9483249" y="3696165"/>
            <a:ext cx="12148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ХХХ</a:t>
            </a:r>
            <a:r>
              <a:rPr lang="ru-RU" dirty="0">
                <a:solidFill>
                  <a:srgbClr val="40CCE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ед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32E7EF8-C454-6E77-8CC4-E43064C6FB4B}"/>
              </a:ext>
            </a:extLst>
          </p:cNvPr>
          <p:cNvSpPr txBox="1"/>
          <p:nvPr/>
        </p:nvSpPr>
        <p:spPr>
          <a:xfrm>
            <a:off x="9383621" y="3958696"/>
            <a:ext cx="2129221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Оборудования будет закуплено</a:t>
            </a:r>
          </a:p>
        </p:txBody>
      </p:sp>
      <p:graphicFrame>
        <p:nvGraphicFramePr>
          <p:cNvPr id="159" name="Диаграмма 158">
            <a:extLst>
              <a:ext uri="{FF2B5EF4-FFF2-40B4-BE49-F238E27FC236}">
                <a16:creationId xmlns:a16="http://schemas.microsoft.com/office/drawing/2014/main" id="{3BB5432F-E51F-27C1-67A6-9780CED2F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803460"/>
              </p:ext>
            </p:extLst>
          </p:nvPr>
        </p:nvGraphicFramePr>
        <p:xfrm>
          <a:off x="6648802" y="5356416"/>
          <a:ext cx="5413784" cy="135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1" name="TextBox 160">
            <a:extLst>
              <a:ext uri="{FF2B5EF4-FFF2-40B4-BE49-F238E27FC236}">
                <a16:creationId xmlns:a16="http://schemas.microsoft.com/office/drawing/2014/main" id="{1614ACD4-6FD7-FAB1-A26C-051AF93EA7C6}"/>
              </a:ext>
            </a:extLst>
          </p:cNvPr>
          <p:cNvSpPr txBox="1"/>
          <p:nvPr/>
        </p:nvSpPr>
        <p:spPr>
          <a:xfrm>
            <a:off x="6577464" y="5072960"/>
            <a:ext cx="548512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выборки средств по КД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в млн ₽ (накопительным итогом)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2D67552-5058-81CD-DE7F-DC9481CAB96C}"/>
              </a:ext>
            </a:extLst>
          </p:cNvPr>
          <p:cNvSpPr txBox="1"/>
          <p:nvPr/>
        </p:nvSpPr>
        <p:spPr>
          <a:xfrm>
            <a:off x="423304" y="648284"/>
            <a:ext cx="595185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1200" b="0">
                <a:latin typeface="TT Moscow Economy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Развернутая информация о цели проекта и кредитного договора Развернутая информация о цели проекта и кредитного договора Развернутая информация о цели проекта и кредитного договора Развернутая информация о цели проекта и кредитного договора Развернутая информация о цели проекта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2283CA1-ADB6-AAD1-FBEF-4DF1A6B8D7E5}"/>
              </a:ext>
            </a:extLst>
          </p:cNvPr>
          <p:cNvSpPr txBox="1"/>
          <p:nvPr/>
        </p:nvSpPr>
        <p:spPr>
          <a:xfrm>
            <a:off x="3047922" y="4910944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Запрашиваемый срок поддержки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11548704-7D21-75A4-49B4-9053E3135EF7}"/>
              </a:ext>
            </a:extLst>
          </p:cNvPr>
          <p:cNvSpPr txBox="1"/>
          <p:nvPr/>
        </p:nvSpPr>
        <p:spPr>
          <a:xfrm>
            <a:off x="3042187" y="5266869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Банк-кредитор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831C88E-5E4D-113B-E0F6-0476ED9165AF}"/>
              </a:ext>
            </a:extLst>
          </p:cNvPr>
          <p:cNvSpPr txBox="1"/>
          <p:nvPr/>
        </p:nvSpPr>
        <p:spPr>
          <a:xfrm>
            <a:off x="423304" y="4071939"/>
            <a:ext cx="411729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ym typeface="Helvetica Neue"/>
              </a:rPr>
              <a:t>Параметры поддержки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646E2F6-47D3-A185-1E2E-A9B0D18AD227}"/>
              </a:ext>
            </a:extLst>
          </p:cNvPr>
          <p:cNvSpPr txBox="1"/>
          <p:nvPr/>
        </p:nvSpPr>
        <p:spPr>
          <a:xfrm>
            <a:off x="3042187" y="4493407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Срок КД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347D53F8-25DE-5100-CA16-4BA540DA240E}"/>
              </a:ext>
            </a:extLst>
          </p:cNvPr>
          <p:cNvSpPr txBox="1"/>
          <p:nvPr/>
        </p:nvSpPr>
        <p:spPr>
          <a:xfrm>
            <a:off x="3042188" y="5730510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Процентная ставка по КД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B9C4A203-3415-2686-B7D2-FD3AA2DC11B4}"/>
              </a:ext>
            </a:extLst>
          </p:cNvPr>
          <p:cNvSpPr txBox="1"/>
          <p:nvPr/>
        </p:nvSpPr>
        <p:spPr>
          <a:xfrm>
            <a:off x="574022" y="4849388"/>
            <a:ext cx="8166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 лет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A70F50E1-A328-8C61-EBF7-74146C2FEF3D}"/>
              </a:ext>
            </a:extLst>
          </p:cNvPr>
          <p:cNvSpPr txBox="1"/>
          <p:nvPr/>
        </p:nvSpPr>
        <p:spPr>
          <a:xfrm>
            <a:off x="574024" y="5236091"/>
            <a:ext cx="2005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Название банка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B2224693-1D5D-139E-704F-47946CBE0733}"/>
              </a:ext>
            </a:extLst>
          </p:cNvPr>
          <p:cNvSpPr txBox="1"/>
          <p:nvPr/>
        </p:nvSpPr>
        <p:spPr>
          <a:xfrm>
            <a:off x="574022" y="4431851"/>
            <a:ext cx="8166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 лет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E1F6D512-49AA-7F66-459D-23292C535ED1}"/>
              </a:ext>
            </a:extLst>
          </p:cNvPr>
          <p:cNvSpPr txBox="1"/>
          <p:nvPr/>
        </p:nvSpPr>
        <p:spPr>
          <a:xfrm>
            <a:off x="574023" y="5699732"/>
            <a:ext cx="1808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КС ЦБ РФ + 0%</a:t>
            </a:r>
          </a:p>
        </p:txBody>
      </p:sp>
      <p:cxnSp>
        <p:nvCxnSpPr>
          <p:cNvPr id="325" name="Прямая соединительная линия 324">
            <a:extLst>
              <a:ext uri="{FF2B5EF4-FFF2-40B4-BE49-F238E27FC236}">
                <a16:creationId xmlns:a16="http://schemas.microsoft.com/office/drawing/2014/main" id="{C3A843F3-1505-F76A-8281-48B1684A7BA4}"/>
              </a:ext>
            </a:extLst>
          </p:cNvPr>
          <p:cNvCxnSpPr>
            <a:cxnSpLocks/>
          </p:cNvCxnSpPr>
          <p:nvPr/>
        </p:nvCxnSpPr>
        <p:spPr>
          <a:xfrm>
            <a:off x="515938" y="4834301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>
            <a:extLst>
              <a:ext uri="{FF2B5EF4-FFF2-40B4-BE49-F238E27FC236}">
                <a16:creationId xmlns:a16="http://schemas.microsoft.com/office/drawing/2014/main" id="{15972211-C1C9-159E-C521-60F6C1478860}"/>
              </a:ext>
            </a:extLst>
          </p:cNvPr>
          <p:cNvCxnSpPr>
            <a:cxnSpLocks/>
          </p:cNvCxnSpPr>
          <p:nvPr/>
        </p:nvCxnSpPr>
        <p:spPr>
          <a:xfrm>
            <a:off x="516000" y="5212599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>
            <a:extLst>
              <a:ext uri="{FF2B5EF4-FFF2-40B4-BE49-F238E27FC236}">
                <a16:creationId xmlns:a16="http://schemas.microsoft.com/office/drawing/2014/main" id="{FB568C84-0DF1-E949-1EB0-F093E9772665}"/>
              </a:ext>
            </a:extLst>
          </p:cNvPr>
          <p:cNvCxnSpPr>
            <a:cxnSpLocks/>
          </p:cNvCxnSpPr>
          <p:nvPr/>
        </p:nvCxnSpPr>
        <p:spPr>
          <a:xfrm>
            <a:off x="516062" y="5590897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>
            <a:extLst>
              <a:ext uri="{FF2B5EF4-FFF2-40B4-BE49-F238E27FC236}">
                <a16:creationId xmlns:a16="http://schemas.microsoft.com/office/drawing/2014/main" id="{634BD830-0F75-1145-5D4D-BA5FD999B260}"/>
              </a:ext>
            </a:extLst>
          </p:cNvPr>
          <p:cNvCxnSpPr>
            <a:cxnSpLocks/>
          </p:cNvCxnSpPr>
          <p:nvPr/>
        </p:nvCxnSpPr>
        <p:spPr>
          <a:xfrm>
            <a:off x="502065" y="6046768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DD0F7A0-A872-4271-659E-5555E273EF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27250" r="35573" b="28702"/>
          <a:stretch/>
        </p:blipFill>
        <p:spPr>
          <a:xfrm>
            <a:off x="4090804" y="4385871"/>
            <a:ext cx="2005001" cy="2177608"/>
          </a:xfrm>
          <a:custGeom>
            <a:avLst/>
            <a:gdLst>
              <a:gd name="connsiteX0" fmla="*/ 0 w 2005001"/>
              <a:gd name="connsiteY0" fmla="*/ 0 h 2177608"/>
              <a:gd name="connsiteX1" fmla="*/ 1857947 w 2005001"/>
              <a:gd name="connsiteY1" fmla="*/ 0 h 2177608"/>
              <a:gd name="connsiteX2" fmla="*/ 2005001 w 2005001"/>
              <a:gd name="connsiteY2" fmla="*/ 147054 h 2177608"/>
              <a:gd name="connsiteX3" fmla="*/ 2005001 w 2005001"/>
              <a:gd name="connsiteY3" fmla="*/ 2030554 h 2177608"/>
              <a:gd name="connsiteX4" fmla="*/ 1857947 w 2005001"/>
              <a:gd name="connsiteY4" fmla="*/ 2177608 h 2177608"/>
              <a:gd name="connsiteX5" fmla="*/ 0 w 2005001"/>
              <a:gd name="connsiteY5" fmla="*/ 2177608 h 21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001" h="2177608">
                <a:moveTo>
                  <a:pt x="0" y="0"/>
                </a:moveTo>
                <a:lnTo>
                  <a:pt x="1857947" y="0"/>
                </a:lnTo>
                <a:cubicBezTo>
                  <a:pt x="1939163" y="0"/>
                  <a:pt x="2005001" y="65838"/>
                  <a:pt x="2005001" y="147054"/>
                </a:cubicBezTo>
                <a:lnTo>
                  <a:pt x="2005001" y="2030554"/>
                </a:lnTo>
                <a:cubicBezTo>
                  <a:pt x="2005001" y="2111770"/>
                  <a:pt x="1939163" y="2177608"/>
                  <a:pt x="1857947" y="2177608"/>
                </a:cubicBezTo>
                <a:lnTo>
                  <a:pt x="0" y="2177608"/>
                </a:lnTo>
                <a:close/>
              </a:path>
            </a:pathLst>
          </a:cu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C7B30F4-0705-F366-5776-035C0109BCA3}"/>
              </a:ext>
            </a:extLst>
          </p:cNvPr>
          <p:cNvSpPr txBox="1"/>
          <p:nvPr/>
        </p:nvSpPr>
        <p:spPr>
          <a:xfrm>
            <a:off x="423304" y="1497139"/>
            <a:ext cx="456305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sp>
        <p:nvSpPr>
          <p:cNvPr id="134" name="Скругленный прямоугольник 24">
            <a:extLst>
              <a:ext uri="{FF2B5EF4-FFF2-40B4-BE49-F238E27FC236}">
                <a16:creationId xmlns:a16="http://schemas.microsoft.com/office/drawing/2014/main" id="{E48F781C-F19A-4B24-84F2-ECAF608524C5}"/>
              </a:ext>
            </a:extLst>
          </p:cNvPr>
          <p:cNvSpPr/>
          <p:nvPr/>
        </p:nvSpPr>
        <p:spPr>
          <a:xfrm>
            <a:off x="515938" y="1802682"/>
            <a:ext cx="2869648" cy="990810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8D2DBD80-1CB8-FEED-F545-A24F339B0E2E}"/>
              </a:ext>
            </a:extLst>
          </p:cNvPr>
          <p:cNvGrpSpPr/>
          <p:nvPr/>
        </p:nvGrpSpPr>
        <p:grpSpPr>
          <a:xfrm>
            <a:off x="555823" y="2008403"/>
            <a:ext cx="2723877" cy="558042"/>
            <a:chOff x="555823" y="2734125"/>
            <a:chExt cx="2723877" cy="558042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740F754-ECB8-FE13-75A7-664EE469A5B3}"/>
                </a:ext>
              </a:extLst>
            </p:cNvPr>
            <p:cNvSpPr txBox="1"/>
            <p:nvPr/>
          </p:nvSpPr>
          <p:spPr>
            <a:xfrm>
              <a:off x="578505" y="2734125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₽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45154FB-1BB3-77D5-A11F-9DEDE4D4BE16}"/>
                </a:ext>
              </a:extLst>
            </p:cNvPr>
            <p:cNvSpPr txBox="1"/>
            <p:nvPr/>
          </p:nvSpPr>
          <p:spPr>
            <a:xfrm>
              <a:off x="555823" y="3045946"/>
              <a:ext cx="2723877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Общий объем инвестиций в проект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417BFE2-FC8A-473D-E369-A8AA95D0840A}"/>
              </a:ext>
            </a:extLst>
          </p:cNvPr>
          <p:cNvGrpSpPr/>
          <p:nvPr/>
        </p:nvGrpSpPr>
        <p:grpSpPr>
          <a:xfrm>
            <a:off x="2412990" y="2846624"/>
            <a:ext cx="1795011" cy="990810"/>
            <a:chOff x="2378805" y="2846624"/>
            <a:chExt cx="1795011" cy="990810"/>
          </a:xfrm>
        </p:grpSpPr>
        <p:sp>
          <p:nvSpPr>
            <p:cNvPr id="141" name="Скругленный прямоугольник 24">
              <a:extLst>
                <a:ext uri="{FF2B5EF4-FFF2-40B4-BE49-F238E27FC236}">
                  <a16:creationId xmlns:a16="http://schemas.microsoft.com/office/drawing/2014/main" id="{F68F7108-9902-6D5E-76F4-090B42B3B420}"/>
                </a:ext>
              </a:extLst>
            </p:cNvPr>
            <p:cNvSpPr/>
            <p:nvPr/>
          </p:nvSpPr>
          <p:spPr>
            <a:xfrm>
              <a:off x="2378805" y="2846624"/>
              <a:ext cx="1795011" cy="990810"/>
            </a:xfrm>
            <a:prstGeom prst="roundRect">
              <a:avLst>
                <a:gd name="adj" fmla="val 1229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79D5DA3-B692-5566-1D46-CE046C72B484}"/>
                </a:ext>
              </a:extLst>
            </p:cNvPr>
            <p:cNvSpPr txBox="1"/>
            <p:nvPr/>
          </p:nvSpPr>
          <p:spPr>
            <a:xfrm>
              <a:off x="2404419" y="2988246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₽ 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7E008A4-CFE9-982C-4811-7C9DE1EDB327}"/>
                </a:ext>
              </a:extLst>
            </p:cNvPr>
            <p:cNvSpPr txBox="1"/>
            <p:nvPr/>
          </p:nvSpPr>
          <p:spPr>
            <a:xfrm>
              <a:off x="2391788" y="3314281"/>
              <a:ext cx="1609776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Кредитные средства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4BFBCE7-4F14-DD5B-121C-27DEB27936CE}"/>
              </a:ext>
            </a:extLst>
          </p:cNvPr>
          <p:cNvGrpSpPr/>
          <p:nvPr/>
        </p:nvGrpSpPr>
        <p:grpSpPr>
          <a:xfrm>
            <a:off x="4310041" y="2863794"/>
            <a:ext cx="1792800" cy="961671"/>
            <a:chOff x="4310041" y="2863794"/>
            <a:chExt cx="1792800" cy="961671"/>
          </a:xfrm>
        </p:grpSpPr>
        <p:sp>
          <p:nvSpPr>
            <p:cNvPr id="154" name="Скругленный прямоугольник 24">
              <a:extLst>
                <a:ext uri="{FF2B5EF4-FFF2-40B4-BE49-F238E27FC236}">
                  <a16:creationId xmlns:a16="http://schemas.microsoft.com/office/drawing/2014/main" id="{F242F78A-A28B-4A9A-8BC2-6642A5B271F6}"/>
                </a:ext>
              </a:extLst>
            </p:cNvPr>
            <p:cNvSpPr/>
            <p:nvPr/>
          </p:nvSpPr>
          <p:spPr>
            <a:xfrm>
              <a:off x="4310041" y="2863794"/>
              <a:ext cx="1792800" cy="961671"/>
            </a:xfrm>
            <a:prstGeom prst="roundRect">
              <a:avLst>
                <a:gd name="adj" fmla="val 12290"/>
              </a:avLst>
            </a:prstGeom>
            <a:solidFill>
              <a:schemeClr val="tx2">
                <a:lumMod val="10000"/>
                <a:lumOff val="9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B63C6BA-25A1-488E-8EA5-35CAFAF4CBED}"/>
                </a:ext>
              </a:extLst>
            </p:cNvPr>
            <p:cNvSpPr txBox="1"/>
            <p:nvPr/>
          </p:nvSpPr>
          <p:spPr>
            <a:xfrm>
              <a:off x="4337565" y="2988246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₽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790E541-E73A-72AE-AFF1-0AE2A30801E1}"/>
                </a:ext>
              </a:extLst>
            </p:cNvPr>
            <p:cNvSpPr txBox="1"/>
            <p:nvPr/>
          </p:nvSpPr>
          <p:spPr>
            <a:xfrm>
              <a:off x="4321288" y="3314281"/>
              <a:ext cx="1411535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Запрашиваемый </a:t>
              </a:r>
              <a:b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 поддержку КД</a:t>
              </a: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2F60E98D-64E8-2058-32D7-D7011DE46B89}"/>
              </a:ext>
            </a:extLst>
          </p:cNvPr>
          <p:cNvGrpSpPr/>
          <p:nvPr/>
        </p:nvGrpSpPr>
        <p:grpSpPr>
          <a:xfrm>
            <a:off x="3478744" y="2000142"/>
            <a:ext cx="1344203" cy="573998"/>
            <a:chOff x="3237587" y="2733558"/>
            <a:chExt cx="1344203" cy="573998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AF46791-5C33-3F98-45AE-586397277718}"/>
                </a:ext>
              </a:extLst>
            </p:cNvPr>
            <p:cNvSpPr txBox="1"/>
            <p:nvPr/>
          </p:nvSpPr>
          <p:spPr>
            <a:xfrm>
              <a:off x="3237587" y="3061335"/>
              <a:ext cx="102707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491151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СМР+ПИР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021CF45-817C-5731-E978-8EE877F02EC4}"/>
                </a:ext>
              </a:extLst>
            </p:cNvPr>
            <p:cNvSpPr txBox="1"/>
            <p:nvPr/>
          </p:nvSpPr>
          <p:spPr>
            <a:xfrm>
              <a:off x="3237587" y="2733558"/>
              <a:ext cx="1344203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8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млн ₽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4E4AC5B4-F758-6542-0045-6F9199C7C894}"/>
              </a:ext>
            </a:extLst>
          </p:cNvPr>
          <p:cNvGrpSpPr/>
          <p:nvPr/>
        </p:nvGrpSpPr>
        <p:grpSpPr>
          <a:xfrm>
            <a:off x="4737862" y="2006857"/>
            <a:ext cx="1344203" cy="563435"/>
            <a:chOff x="4737862" y="2263231"/>
            <a:chExt cx="1344203" cy="563435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E79AA3C-2471-BD0D-8B67-63BB4BBA2B9F}"/>
                </a:ext>
              </a:extLst>
            </p:cNvPr>
            <p:cNvSpPr txBox="1"/>
            <p:nvPr/>
          </p:nvSpPr>
          <p:spPr>
            <a:xfrm>
              <a:off x="4737862" y="2580445"/>
              <a:ext cx="12649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491151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Оборудование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F17E378-9500-2E0A-6B81-2A0C65BA1F9F}"/>
                </a:ext>
              </a:extLst>
            </p:cNvPr>
            <p:cNvSpPr txBox="1"/>
            <p:nvPr/>
          </p:nvSpPr>
          <p:spPr>
            <a:xfrm>
              <a:off x="4737862" y="2263231"/>
              <a:ext cx="1344203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800" b="0">
                  <a:latin typeface="TT Moscow Economy"/>
                </a:defRPr>
              </a:lvl1pPr>
            </a:lstStyle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ХХХ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млн ₽ </a:t>
              </a:r>
            </a:p>
          </p:txBody>
        </p:sp>
      </p:grpSp>
      <p:sp>
        <p:nvSpPr>
          <p:cNvPr id="169" name="Скругленный прямоугольник 24">
            <a:extLst>
              <a:ext uri="{FF2B5EF4-FFF2-40B4-BE49-F238E27FC236}">
                <a16:creationId xmlns:a16="http://schemas.microsoft.com/office/drawing/2014/main" id="{B367D78E-D3B8-90BD-1240-7239069DD926}"/>
              </a:ext>
            </a:extLst>
          </p:cNvPr>
          <p:cNvSpPr/>
          <p:nvPr/>
        </p:nvSpPr>
        <p:spPr>
          <a:xfrm>
            <a:off x="515938" y="1793157"/>
            <a:ext cx="5580062" cy="990810"/>
          </a:xfrm>
          <a:prstGeom prst="roundRect">
            <a:avLst>
              <a:gd name="adj" fmla="val 12290"/>
            </a:avLst>
          </a:prstGeom>
          <a:noFill/>
          <a:ln w="12700" cap="flat">
            <a:solidFill>
              <a:srgbClr val="101D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7521D-AB31-F8D5-CA35-2DD34C054CE9}"/>
              </a:ext>
            </a:extLst>
          </p:cNvPr>
          <p:cNvSpPr txBox="1"/>
          <p:nvPr/>
        </p:nvSpPr>
        <p:spPr>
          <a:xfrm>
            <a:off x="6471526" y="1014243"/>
            <a:ext cx="536208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Текстовое описание эффекта для города от меры поддержки, с акцентами на социальных, экономических и инфраструктурных улучшениях для жителей и территории в целом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42AD06C-3AAB-96B4-BCE1-780803EDF1DB}"/>
              </a:ext>
            </a:extLst>
          </p:cNvPr>
          <p:cNvGrpSpPr/>
          <p:nvPr/>
        </p:nvGrpSpPr>
        <p:grpSpPr>
          <a:xfrm>
            <a:off x="515938" y="2845844"/>
            <a:ext cx="1795011" cy="990810"/>
            <a:chOff x="515938" y="2845844"/>
            <a:chExt cx="1795011" cy="990810"/>
          </a:xfrm>
        </p:grpSpPr>
        <p:sp>
          <p:nvSpPr>
            <p:cNvPr id="4" name="Скругленный прямоугольник 24">
              <a:extLst>
                <a:ext uri="{FF2B5EF4-FFF2-40B4-BE49-F238E27FC236}">
                  <a16:creationId xmlns:a16="http://schemas.microsoft.com/office/drawing/2014/main" id="{5CAAA86D-8413-22F8-8D22-1D1AAEBA8E68}"/>
                </a:ext>
              </a:extLst>
            </p:cNvPr>
            <p:cNvSpPr/>
            <p:nvPr/>
          </p:nvSpPr>
          <p:spPr>
            <a:xfrm>
              <a:off x="515938" y="2845844"/>
              <a:ext cx="1795011" cy="990810"/>
            </a:xfrm>
            <a:prstGeom prst="roundRect">
              <a:avLst>
                <a:gd name="adj" fmla="val 1229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B26AD1-BE0C-4438-C114-E56DF3459222}"/>
                </a:ext>
              </a:extLst>
            </p:cNvPr>
            <p:cNvSpPr txBox="1"/>
            <p:nvPr/>
          </p:nvSpPr>
          <p:spPr>
            <a:xfrm>
              <a:off x="532104" y="2988246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₽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5CE05D-1D64-66CD-671B-00DDED731ADA}"/>
                </a:ext>
              </a:extLst>
            </p:cNvPr>
            <p:cNvSpPr txBox="1"/>
            <p:nvPr/>
          </p:nvSpPr>
          <p:spPr>
            <a:xfrm>
              <a:off x="519472" y="3314281"/>
              <a:ext cx="1791477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Собственные средства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0E06F7-8FBA-FA6E-8FD0-E0092E0C0162}"/>
              </a:ext>
            </a:extLst>
          </p:cNvPr>
          <p:cNvSpPr txBox="1"/>
          <p:nvPr/>
        </p:nvSpPr>
        <p:spPr>
          <a:xfrm>
            <a:off x="6471526" y="1595394"/>
            <a:ext cx="556342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Также можно отразить внедрение в проекте прорывных технологий, цифровизации, экологической трансформации компании. На сколько %после реализации проекта повысится уровень локализации производства, производительности труда, экспорта продукции,</a:t>
            </a:r>
          </a:p>
        </p:txBody>
      </p:sp>
    </p:spTree>
    <p:extLst>
      <p:ext uri="{BB962C8B-B14F-4D97-AF65-F5344CB8AC3E}">
        <p14:creationId xmlns:p14="http://schemas.microsoft.com/office/powerpoint/2010/main" val="371367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86EDAA6-22CF-2A29-6756-D0F2D1747F24}"/>
              </a:ext>
            </a:extLst>
          </p:cNvPr>
          <p:cNvGrpSpPr/>
          <p:nvPr/>
        </p:nvGrpSpPr>
        <p:grpSpPr>
          <a:xfrm>
            <a:off x="5714079" y="216612"/>
            <a:ext cx="4307603" cy="324594"/>
            <a:chOff x="5714079" y="216612"/>
            <a:chExt cx="4307603" cy="3245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B812FE-1CF9-E67D-C5BF-6E3F3E80D5A6}"/>
                </a:ext>
              </a:extLst>
            </p:cNvPr>
            <p:cNvSpPr txBox="1"/>
            <p:nvPr/>
          </p:nvSpPr>
          <p:spPr>
            <a:xfrm>
              <a:off x="5714079" y="247866"/>
              <a:ext cx="844879" cy="262086"/>
            </a:xfrm>
            <a:prstGeom prst="roundRect">
              <a:avLst>
                <a:gd name="adj" fmla="val 20656"/>
              </a:avLst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ru-RU"/>
              </a:defPPr>
              <a:lvl1pPr marR="0" lvl="0" indent="0" algn="ctr" defTabSz="41273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TT Moscow Economy" panose="020B0604020202020204" charset="0"/>
                  <a:cs typeface="Helvetica Neue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компании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7E65EF-B65F-09D8-D662-83DD09B734D4}"/>
                </a:ext>
              </a:extLst>
            </p:cNvPr>
            <p:cNvSpPr txBox="1"/>
            <p:nvPr/>
          </p:nvSpPr>
          <p:spPr>
            <a:xfrm>
              <a:off x="6644714" y="216612"/>
              <a:ext cx="846573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проекте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4764B3-7FC2-E76F-4BDF-A7CDFFAB83A9}"/>
                </a:ext>
              </a:extLst>
            </p:cNvPr>
            <p:cNvSpPr txBox="1"/>
            <p:nvPr/>
          </p:nvSpPr>
          <p:spPr>
            <a:xfrm>
              <a:off x="7616258" y="252330"/>
              <a:ext cx="2405424" cy="253157"/>
            </a:xfrm>
            <a:prstGeom prst="roundRect">
              <a:avLst>
                <a:gd name="adj" fmla="val 16254"/>
              </a:avLst>
            </a:prstGeom>
            <a:solidFill>
              <a:srgbClr val="101D37"/>
            </a:solidFill>
          </p:spPr>
          <p:txBody>
            <a:bodyPr wrap="non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R="0" lvl="0" indent="0" algn="ctr" defTabSz="41273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Moscow Economy" panose="020B0604020202020204" charset="0"/>
                  <a:cs typeface="Helvetica Neue"/>
                </a:defRPr>
              </a:lvl1pPr>
            </a:lstStyle>
            <a:p>
              <a:r>
                <a:rPr lang="ru-RU" b="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Рендеры/Текущая стадия строительства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59D3A6E-34A2-DE82-C228-C70E293D489B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0255031-EB88-209A-DF82-F173A881A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01DF4DD-F0B3-4A64-396A-394DDD849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5" name="Скругленный прямоугольник 24">
            <a:extLst>
              <a:ext uri="{FF2B5EF4-FFF2-40B4-BE49-F238E27FC236}">
                <a16:creationId xmlns:a16="http://schemas.microsoft.com/office/drawing/2014/main" id="{5D8A9B04-D2D6-E782-5763-51546D0DA41D}"/>
              </a:ext>
            </a:extLst>
          </p:cNvPr>
          <p:cNvSpPr/>
          <p:nvPr/>
        </p:nvSpPr>
        <p:spPr>
          <a:xfrm>
            <a:off x="576751" y="1246976"/>
            <a:ext cx="3569534" cy="4442624"/>
          </a:xfrm>
          <a:prstGeom prst="round2SameRect">
            <a:avLst>
              <a:gd name="adj1" fmla="val 7482"/>
              <a:gd name="adj2" fmla="val 7667"/>
            </a:avLst>
          </a:prstGeom>
          <a:noFill/>
          <a:ln w="12700" cap="flat">
            <a:solidFill>
              <a:srgbClr val="101D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21" name="Рисунок 20" descr="Камера со сплошной заливкой">
            <a:extLst>
              <a:ext uri="{FF2B5EF4-FFF2-40B4-BE49-F238E27FC236}">
                <a16:creationId xmlns:a16="http://schemas.microsoft.com/office/drawing/2014/main" id="{D50BE33A-990A-1AAC-A979-365D7D9CC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4318" y="3011088"/>
            <a:ext cx="914400" cy="914400"/>
          </a:xfrm>
          <a:prstGeom prst="rect">
            <a:avLst/>
          </a:prstGeom>
        </p:spPr>
      </p:pic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9F8189C3-A349-8AE0-CB74-B60F3600E7BA}"/>
              </a:ext>
            </a:extLst>
          </p:cNvPr>
          <p:cNvSpPr/>
          <p:nvPr/>
        </p:nvSpPr>
        <p:spPr>
          <a:xfrm>
            <a:off x="4409911" y="1246976"/>
            <a:ext cx="3569534" cy="4442624"/>
          </a:xfrm>
          <a:prstGeom prst="round2SameRect">
            <a:avLst>
              <a:gd name="adj1" fmla="val 7482"/>
              <a:gd name="adj2" fmla="val 7667"/>
            </a:avLst>
          </a:prstGeom>
          <a:noFill/>
          <a:ln w="12700" cap="flat">
            <a:solidFill>
              <a:srgbClr val="101D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26" name="Рисунок 25" descr="Камера со сплошной заливкой">
            <a:extLst>
              <a:ext uri="{FF2B5EF4-FFF2-40B4-BE49-F238E27FC236}">
                <a16:creationId xmlns:a16="http://schemas.microsoft.com/office/drawing/2014/main" id="{DA87A72D-9857-E1A1-B75E-248A393A3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7478" y="3011088"/>
            <a:ext cx="914400" cy="914400"/>
          </a:xfrm>
          <a:prstGeom prst="rect">
            <a:avLst/>
          </a:prstGeom>
        </p:spPr>
      </p:pic>
      <p:sp>
        <p:nvSpPr>
          <p:cNvPr id="27" name="Скругленный прямоугольник 24">
            <a:extLst>
              <a:ext uri="{FF2B5EF4-FFF2-40B4-BE49-F238E27FC236}">
                <a16:creationId xmlns:a16="http://schemas.microsoft.com/office/drawing/2014/main" id="{CC4E2575-278C-0F56-592A-E126271F61E3}"/>
              </a:ext>
            </a:extLst>
          </p:cNvPr>
          <p:cNvSpPr/>
          <p:nvPr/>
        </p:nvSpPr>
        <p:spPr>
          <a:xfrm>
            <a:off x="8243071" y="1246976"/>
            <a:ext cx="3569534" cy="4442624"/>
          </a:xfrm>
          <a:prstGeom prst="round2SameRect">
            <a:avLst>
              <a:gd name="adj1" fmla="val 7482"/>
              <a:gd name="adj2" fmla="val 7667"/>
            </a:avLst>
          </a:prstGeom>
          <a:noFill/>
          <a:ln w="12700" cap="flat">
            <a:solidFill>
              <a:srgbClr val="101D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28" name="Рисунок 27" descr="Камера со сплошной заливкой">
            <a:extLst>
              <a:ext uri="{FF2B5EF4-FFF2-40B4-BE49-F238E27FC236}">
                <a16:creationId xmlns:a16="http://schemas.microsoft.com/office/drawing/2014/main" id="{7D5B6EB8-CB0C-746F-633A-0FA7AF1F9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0638" y="3011088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4839ED0-38C8-42D8-CAE7-D90DF34B6464}"/>
              </a:ext>
            </a:extLst>
          </p:cNvPr>
          <p:cNvSpPr txBox="1"/>
          <p:nvPr/>
        </p:nvSpPr>
        <p:spPr>
          <a:xfrm>
            <a:off x="1482694" y="5689600"/>
            <a:ext cx="17576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Фото объекта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EA0274-7431-BD1B-D5D2-ED5E59F8D7C5}"/>
              </a:ext>
            </a:extLst>
          </p:cNvPr>
          <p:cNvSpPr txBox="1"/>
          <p:nvPr/>
        </p:nvSpPr>
        <p:spPr>
          <a:xfrm>
            <a:off x="5659261" y="5703788"/>
            <a:ext cx="17576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Фото объекта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A99EE4-DC51-3670-D77C-5016750D49FC}"/>
              </a:ext>
            </a:extLst>
          </p:cNvPr>
          <p:cNvSpPr txBox="1"/>
          <p:nvPr/>
        </p:nvSpPr>
        <p:spPr>
          <a:xfrm>
            <a:off x="9149013" y="5703788"/>
            <a:ext cx="17576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Фото объекта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BC185E-28A7-729F-30E7-3D8EFAF7FA67}"/>
              </a:ext>
            </a:extLst>
          </p:cNvPr>
          <p:cNvSpPr txBox="1"/>
          <p:nvPr/>
        </p:nvSpPr>
        <p:spPr>
          <a:xfrm>
            <a:off x="603869" y="785310"/>
            <a:ext cx="5055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Данный слайд заполняется при наличии сведений </a:t>
            </a:r>
          </a:p>
        </p:txBody>
      </p:sp>
    </p:spTree>
    <p:extLst>
      <p:ext uri="{BB962C8B-B14F-4D97-AF65-F5344CB8AC3E}">
        <p14:creationId xmlns:p14="http://schemas.microsoft.com/office/powerpoint/2010/main" val="31233466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37*270"/>
  <p:tag name="TABLE_ENDDRAG_RECT" val="74*99*837*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37*270"/>
  <p:tag name="TABLE_ENDDRAG_RECT" val="74*99*837*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37*270"/>
  <p:tag name="TABLE_ENDDRAG_RECT" val="74*99*837*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582</Words>
  <Application>Microsoft Office PowerPoint</Application>
  <PresentationFormat>Широкоэкранный</PresentationFormat>
  <Paragraphs>123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Arial Black</vt:lpstr>
      <vt:lpstr>Helvetica Neue</vt:lpstr>
      <vt:lpstr>TT Moscow Economy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Королёва Анна Сергеевна</dc:creator>
  <cp:lastModifiedBy>Опарина Анна Витальевна</cp:lastModifiedBy>
  <cp:revision>18</cp:revision>
  <dcterms:created xsi:type="dcterms:W3CDTF">2025-09-30T08:42:26Z</dcterms:created>
  <dcterms:modified xsi:type="dcterms:W3CDTF">2025-11-24T08:45:17Z</dcterms:modified>
</cp:coreProperties>
</file>