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2" r:id="rId2"/>
    <p:sldId id="361" r:id="rId3"/>
    <p:sldId id="362" r:id="rId4"/>
    <p:sldId id="363" r:id="rId5"/>
  </p:sldIdLst>
  <p:sldSz cx="12193588" cy="6858000"/>
  <p:notesSz cx="6797675" cy="9926638"/>
  <p:defaultTextStyle>
    <a:defPPr marL="0" marR="0" indent="0" algn="l" defTabSz="45722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1430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28611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342917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457223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571529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685834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80014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91444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  <a:srgbClr val="D9D9D9"/>
    <a:srgbClr val="12A75D"/>
    <a:srgbClr val="00A2FF"/>
    <a:srgbClr val="FFFFFF"/>
    <a:srgbClr val="B0E7FA"/>
    <a:srgbClr val="595959"/>
    <a:srgbClr val="72F2E3"/>
    <a:srgbClr val="00B0F0"/>
    <a:srgbClr val="0B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43" autoAdjust="0"/>
    <p:restoredTop sz="96296" autoAdjust="0"/>
  </p:normalViewPr>
  <p:slideViewPr>
    <p:cSldViewPr snapToGrid="0" snapToObjects="1">
      <p:cViewPr varScale="1">
        <p:scale>
          <a:sx n="108" d="100"/>
          <a:sy n="108" d="100"/>
        </p:scale>
        <p:origin x="1080" y="102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2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undmfi-dc03\&#1054;&#1073;&#1097;&#1072;&#1103;\&#1040;&#1085;&#1072;&#1083;&#1080;&#1090;&#1080;&#1095;&#1077;&#1089;&#1082;&#1086;&#1077;%20&#1091;&#1087;&#1088;&#1072;&#1074;&#1083;&#1077;&#1085;&#1080;&#1077;%20(&#1085;&#1086;&#1074;.)\&#1057;&#1087;&#1077;&#1094;&#1080;&#1072;&#1083;&#1100;&#1085;&#1099;&#1077;%20&#1087;&#1088;&#1086;&#1077;&#1082;&#1090;&#1099;\&#1060;&#1052;&#1069;&#1047;%20(&#1085;&#1086;&#1074;&#1072;&#1103;%20&#1072;&#1076;&#1088;&#1077;&#1089;&#1082;&#1072;)\&#1042;&#1057;&#1055;&#1054;&#1052;&#1040;&#1043;&#1040;&#1058;&#1045;&#1051;&#1068;&#1053;&#1067;&#1045;%20&#1052;&#1040;&#1058;&#1045;&#1056;&#1048;&#1040;&#1051;&#1067;\&#1052;&#1069;&#1047;%20-%20&#1057;&#1062;&#1045;&#1053;&#1040;&#1056;&#1048;&#1048;%20&#1055;&#1054;&#1044;&#1044;&#1045;&#1056;&#1046;&#1050;&#1048;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6076592"/>
        <c:axId val="1466072752"/>
      </c:lineChart>
      <c:catAx>
        <c:axId val="146607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Montserrat" panose="00000500000000000000" pitchFamily="2" charset="-52"/>
                <a:ea typeface="+mn-ea"/>
                <a:cs typeface="+mn-cs"/>
              </a:defRPr>
            </a:pPr>
            <a:endParaRPr lang="ru-RU"/>
          </a:p>
        </c:txPr>
        <c:crossAx val="1466072752"/>
        <c:crosses val="autoZero"/>
        <c:auto val="1"/>
        <c:lblAlgn val="ctr"/>
        <c:lblOffset val="100"/>
        <c:noMultiLvlLbl val="0"/>
      </c:catAx>
      <c:valAx>
        <c:axId val="1466072752"/>
        <c:scaling>
          <c:orientation val="minMax"/>
        </c:scaling>
        <c:delete val="1"/>
        <c:axPos val="l"/>
        <c:numFmt formatCode="_-* #\ ##0.00\ _₽_-;\-* #\ ##0.00\ _₽_-;_-* &quot;-&quot;??\ _₽_-;_-@_-" sourceLinked="1"/>
        <c:majorTickMark val="none"/>
        <c:minorTickMark val="none"/>
        <c:tickLblPos val="nextTo"/>
        <c:crossAx val="146607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3331A4-248A-FD48-89EF-A18555B345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2A7F85-3CA5-5845-81E1-43378D9CD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DACD7-D17A-9849-85CA-49B946E117B8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DF0E72-8301-354D-B2D5-A92103BB77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FC9112-05B9-7B49-869B-3F9455EF2B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E76B4-AC23-0D40-9E94-1FCC0DCCB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98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11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17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23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29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34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40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4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480765" y="1574800"/>
            <a:ext cx="6973208" cy="464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44660" y="1574800"/>
            <a:ext cx="5112416" cy="4648200"/>
          </a:xfrm>
          <a:prstGeom prst="rect">
            <a:avLst/>
          </a:prstGeom>
        </p:spPr>
        <p:txBody>
          <a:bodyPr/>
          <a:lstStyle>
            <a:lvl1pPr marL="279393" indent="-279393">
              <a:spcBef>
                <a:spcPts val="2251"/>
              </a:spcBef>
              <a:defRPr sz="1900"/>
            </a:lvl1pPr>
            <a:lvl2pPr marL="558786" indent="-279393">
              <a:spcBef>
                <a:spcPts val="2251"/>
              </a:spcBef>
              <a:defRPr sz="1900"/>
            </a:lvl2pPr>
            <a:lvl3pPr marL="838179" indent="-279393">
              <a:spcBef>
                <a:spcPts val="2251"/>
              </a:spcBef>
              <a:defRPr sz="1900"/>
            </a:lvl3pPr>
            <a:lvl4pPr marL="1117572" indent="-279393">
              <a:spcBef>
                <a:spcPts val="2251"/>
              </a:spcBef>
              <a:defRPr sz="1900"/>
            </a:lvl4pPr>
            <a:lvl5pPr marL="1396965" indent="-279393">
              <a:spcBef>
                <a:spcPts val="2251"/>
              </a:spcBef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889000"/>
            <a:ext cx="10504268" cy="508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7841692" y="3517901"/>
            <a:ext cx="4198885" cy="28003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7646396" y="565150"/>
            <a:ext cx="4166143" cy="2777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52420" y="565149"/>
            <a:ext cx="8602195" cy="5734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193956" y="4476751"/>
            <a:ext cx="9812029" cy="34881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193956" y="3008888"/>
            <a:ext cx="9812029" cy="47192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0" y="1"/>
            <a:ext cx="12193588" cy="81322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44661" y="177800"/>
            <a:ext cx="10504268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1574800"/>
            <a:ext cx="10504268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9769" y="6540500"/>
            <a:ext cx="267702" cy="2872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749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3498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52476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69968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87460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0495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2244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39937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57429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29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594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891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189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486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783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08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37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CC31B9-A799-AD49-E6D2-D80FFBCC0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8192DD-D237-755F-ECDA-7E072FD6045B}"/>
              </a:ext>
            </a:extLst>
          </p:cNvPr>
          <p:cNvSpPr txBox="1"/>
          <p:nvPr/>
        </p:nvSpPr>
        <p:spPr>
          <a:xfrm>
            <a:off x="10331159" y="6441130"/>
            <a:ext cx="1521073" cy="261496"/>
          </a:xfrm>
          <a:prstGeom prst="rect">
            <a:avLst/>
          </a:prstGeom>
        </p:spPr>
        <p:txBody>
          <a:bodyPr vert="horz" wrap="none" lIns="71862" tIns="35931" rIns="71862" bIns="35931" rtlCol="0" anchor="t">
            <a:normAutofit fontScale="92500" lnSpcReduction="20000"/>
          </a:bodyPr>
          <a:lstStyle/>
          <a:p>
            <a:pPr algn="l" defTabSz="295350">
              <a:defRPr/>
            </a:pP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Москва 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|</a:t>
            </a: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 202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5</a:t>
            </a:r>
            <a:endParaRPr lang="ru-RU" sz="1499" b="0" dirty="0">
              <a:solidFill>
                <a:srgbClr val="0070C0"/>
              </a:solidFill>
              <a:latin typeface="TT Moscow Economy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FEF46-3320-4439-C464-FC093337DF80}"/>
              </a:ext>
            </a:extLst>
          </p:cNvPr>
          <p:cNvSpPr txBox="1"/>
          <p:nvPr/>
        </p:nvSpPr>
        <p:spPr>
          <a:xfrm>
            <a:off x="7182120" y="2902949"/>
            <a:ext cx="4588548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Наименование компании</a:t>
            </a:r>
          </a:p>
          <a:p>
            <a:pPr algn="r"/>
            <a:r>
              <a:rPr lang="ru-RU" sz="1600" b="0" dirty="0">
                <a:solidFill>
                  <a:schemeClr val="tx1"/>
                </a:solidFill>
                <a:latin typeface="TT Moscow Economy Light" panose="020B0103030101020204" pitchFamily="34" charset="0"/>
              </a:rPr>
              <a:t>о предоставлении финансовой поддержки</a:t>
            </a:r>
            <a:endParaRPr lang="ru-RU" sz="2400" b="0" dirty="0">
              <a:solidFill>
                <a:schemeClr val="tx1"/>
              </a:solidFill>
              <a:latin typeface="TT Moscow Economy Light" panose="020B0103030101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1F1EAB1-21BB-1ED5-2B87-13018B58C40B}"/>
              </a:ext>
            </a:extLst>
          </p:cNvPr>
          <p:cNvSpPr/>
          <p:nvPr/>
        </p:nvSpPr>
        <p:spPr>
          <a:xfrm>
            <a:off x="0" y="-16099"/>
            <a:ext cx="7315200" cy="6890197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1FDB03-4F46-F32C-2362-F5995470DFDB}"/>
              </a:ext>
            </a:extLst>
          </p:cNvPr>
          <p:cNvSpPr txBox="1"/>
          <p:nvPr/>
        </p:nvSpPr>
        <p:spPr>
          <a:xfrm>
            <a:off x="1363326" y="2925940"/>
            <a:ext cx="4588548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chemeClr val="bg1"/>
                </a:solidFill>
                <a:latin typeface="TT Moscow Economy Medium" panose="020B0103030101020204" pitchFamily="34" charset="0"/>
              </a:rPr>
              <a:t>ФОТО ОБЪЕКТА (РЕНДЕР)</a:t>
            </a:r>
            <a:endParaRPr lang="ru-RU" sz="2400" b="0" dirty="0">
              <a:solidFill>
                <a:schemeClr val="bg1"/>
              </a:solidFill>
              <a:latin typeface="TT Moscow Economy Light" panose="020B0103030101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60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8F5C5-A78F-88E9-D80B-19B31BF8D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Прямоугольник 1117">
            <a:extLst>
              <a:ext uri="{FF2B5EF4-FFF2-40B4-BE49-F238E27FC236}">
                <a16:creationId xmlns:a16="http://schemas.microsoft.com/office/drawing/2014/main" id="{D79EB09F-9480-8BE5-864E-247BADB13D45}"/>
              </a:ext>
            </a:extLst>
          </p:cNvPr>
          <p:cNvSpPr/>
          <p:nvPr/>
        </p:nvSpPr>
        <p:spPr>
          <a:xfrm>
            <a:off x="6522077" y="0"/>
            <a:ext cx="5677375" cy="6857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87228B35-AF6C-5C2A-D2BB-4075DA97BD90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TT Moscow Economy Light" panose="020B0103030101020204" pitchFamily="34" charset="0"/>
              </a:rPr>
              <a:t>1</a:t>
            </a:r>
            <a:endParaRPr lang="ru-RU" sz="1200" dirty="0">
              <a:latin typeface="TT Moscow Economy Light" panose="020B0103030101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3A0B19-7A2C-94FE-E98B-1F8DE30A4B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02483A8-8EA0-4FCF-997F-8F10BC12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C2B25E3D-5521-C737-0A5F-787B28F23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Прямоугольник: скругленные углы 1047">
            <a:extLst>
              <a:ext uri="{FF2B5EF4-FFF2-40B4-BE49-F238E27FC236}">
                <a16:creationId xmlns:a16="http://schemas.microsoft.com/office/drawing/2014/main" id="{501A5E42-83F3-6C13-5367-2ABBB7959A60}"/>
              </a:ext>
            </a:extLst>
          </p:cNvPr>
          <p:cNvSpPr/>
          <p:nvPr/>
        </p:nvSpPr>
        <p:spPr>
          <a:xfrm>
            <a:off x="415223" y="599463"/>
            <a:ext cx="5677375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2C4F600-1296-65D9-6544-229D30CE9A78}"/>
              </a:ext>
            </a:extLst>
          </p:cNvPr>
          <p:cNvSpPr txBox="1"/>
          <p:nvPr/>
        </p:nvSpPr>
        <p:spPr>
          <a:xfrm>
            <a:off x="415836" y="105282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О компании</a:t>
            </a:r>
          </a:p>
        </p:txBody>
      </p:sp>
      <p:sp>
        <p:nvSpPr>
          <p:cNvPr id="1059" name="Овал 1058">
            <a:extLst>
              <a:ext uri="{FF2B5EF4-FFF2-40B4-BE49-F238E27FC236}">
                <a16:creationId xmlns:a16="http://schemas.microsoft.com/office/drawing/2014/main" id="{084697B1-9BCD-5FD0-C8AB-0569B380B9FF}"/>
              </a:ext>
            </a:extLst>
          </p:cNvPr>
          <p:cNvSpPr/>
          <p:nvPr/>
        </p:nvSpPr>
        <p:spPr>
          <a:xfrm>
            <a:off x="584079" y="67264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1" name="Овал 1060">
            <a:extLst>
              <a:ext uri="{FF2B5EF4-FFF2-40B4-BE49-F238E27FC236}">
                <a16:creationId xmlns:a16="http://schemas.microsoft.com/office/drawing/2014/main" id="{B0258221-3942-BA72-2969-5BA43C3936E7}"/>
              </a:ext>
            </a:extLst>
          </p:cNvPr>
          <p:cNvSpPr/>
          <p:nvPr/>
        </p:nvSpPr>
        <p:spPr>
          <a:xfrm>
            <a:off x="872664" y="67264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2" name="Овал 1061">
            <a:extLst>
              <a:ext uri="{FF2B5EF4-FFF2-40B4-BE49-F238E27FC236}">
                <a16:creationId xmlns:a16="http://schemas.microsoft.com/office/drawing/2014/main" id="{D2258CE9-80FB-4D6E-6EDD-07015569B20B}"/>
              </a:ext>
            </a:extLst>
          </p:cNvPr>
          <p:cNvSpPr/>
          <p:nvPr/>
        </p:nvSpPr>
        <p:spPr>
          <a:xfrm>
            <a:off x="1161249" y="67264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56348BF3-DC86-146A-421B-139224566D9B}"/>
              </a:ext>
            </a:extLst>
          </p:cNvPr>
          <p:cNvSpPr txBox="1"/>
          <p:nvPr/>
        </p:nvSpPr>
        <p:spPr>
          <a:xfrm>
            <a:off x="1448354" y="616325"/>
            <a:ext cx="59470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Наименование компании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07DBF45-EA35-9033-A495-12EF4570D7C8}"/>
              </a:ext>
            </a:extLst>
          </p:cNvPr>
          <p:cNvSpPr/>
          <p:nvPr/>
        </p:nvSpPr>
        <p:spPr>
          <a:xfrm rot="10800000" flipV="1">
            <a:off x="3922947" y="599462"/>
            <a:ext cx="2169652" cy="31930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67E5D-7FB0-BA4D-BA93-6A8AA7703F71}"/>
              </a:ext>
            </a:extLst>
          </p:cNvPr>
          <p:cNvSpPr txBox="1"/>
          <p:nvPr/>
        </p:nvSpPr>
        <p:spPr>
          <a:xfrm>
            <a:off x="987733" y="950422"/>
            <a:ext cx="5522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Информация о компании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EAE8612-9AB8-644F-D71D-4F08F92A7FC8}"/>
              </a:ext>
            </a:extLst>
          </p:cNvPr>
          <p:cNvSpPr/>
          <p:nvPr/>
        </p:nvSpPr>
        <p:spPr>
          <a:xfrm>
            <a:off x="421700" y="1729732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0B1D-0FAD-8621-D62A-3AB789A0AFB5}"/>
              </a:ext>
            </a:extLst>
          </p:cNvPr>
          <p:cNvSpPr txBox="1"/>
          <p:nvPr/>
        </p:nvSpPr>
        <p:spPr>
          <a:xfrm>
            <a:off x="1090698" y="1737965"/>
            <a:ext cx="4525005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Финансово-хозяйственные показатели за 2024г.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463E7E59-C5A8-FC30-CC4D-24864E26E7E4}"/>
              </a:ext>
            </a:extLst>
          </p:cNvPr>
          <p:cNvSpPr/>
          <p:nvPr/>
        </p:nvSpPr>
        <p:spPr>
          <a:xfrm>
            <a:off x="415836" y="1550163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A082453-B694-9369-4DEF-548C0357FC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4" y="1755523"/>
            <a:ext cx="329674" cy="329674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75B26473-3728-10B1-3791-C70FC3CF4848}"/>
              </a:ext>
            </a:extLst>
          </p:cNvPr>
          <p:cNvSpPr/>
          <p:nvPr/>
        </p:nvSpPr>
        <p:spPr>
          <a:xfrm rot="10800000" flipV="1">
            <a:off x="972677" y="2162036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Среднесписочная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численность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F5078E6-32C4-1BD1-DAFB-3DDC9409EB81}"/>
              </a:ext>
            </a:extLst>
          </p:cNvPr>
          <p:cNvSpPr/>
          <p:nvPr/>
        </p:nvSpPr>
        <p:spPr>
          <a:xfrm rot="10800000" flipV="1">
            <a:off x="2802509" y="2164076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Выручка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C8E1D086-6034-AF8D-FA67-9742B044C3D2}"/>
              </a:ext>
            </a:extLst>
          </p:cNvPr>
          <p:cNvSpPr/>
          <p:nvPr/>
        </p:nvSpPr>
        <p:spPr>
          <a:xfrm rot="10800000" flipV="1">
            <a:off x="4632341" y="2164077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Уплаченные налоги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</a:t>
            </a:r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A924E797-6E60-3396-5E06-C57DA497FE22}"/>
              </a:ext>
            </a:extLst>
          </p:cNvPr>
          <p:cNvSpPr/>
          <p:nvPr/>
        </p:nvSpPr>
        <p:spPr>
          <a:xfrm rot="10800000">
            <a:off x="1737788" y="2549704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id="{C5C8E377-0648-7CB9-16A2-9AD313810DCE}"/>
              </a:ext>
            </a:extLst>
          </p:cNvPr>
          <p:cNvSpPr/>
          <p:nvPr/>
        </p:nvSpPr>
        <p:spPr>
          <a:xfrm rot="10800000">
            <a:off x="3597779" y="2549704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9" name="Равнобедренный треугольник 28">
            <a:extLst>
              <a:ext uri="{FF2B5EF4-FFF2-40B4-BE49-F238E27FC236}">
                <a16:creationId xmlns:a16="http://schemas.microsoft.com/office/drawing/2014/main" id="{023B6187-6695-FD4A-1DA5-0B974149421F}"/>
              </a:ext>
            </a:extLst>
          </p:cNvPr>
          <p:cNvSpPr/>
          <p:nvPr/>
        </p:nvSpPr>
        <p:spPr>
          <a:xfrm rot="10800000">
            <a:off x="5446956" y="2549704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156CF1-0D1E-D02B-1616-CD6309D9C7D3}"/>
              </a:ext>
            </a:extLst>
          </p:cNvPr>
          <p:cNvSpPr txBox="1"/>
          <p:nvPr/>
        </p:nvSpPr>
        <p:spPr>
          <a:xfrm>
            <a:off x="1449403" y="2682845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-------</a:t>
            </a:r>
            <a:endParaRPr lang="ru-RU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A72E288-4556-279C-13B3-B9FEFAE7894E}"/>
              </a:ext>
            </a:extLst>
          </p:cNvPr>
          <p:cNvSpPr txBox="1"/>
          <p:nvPr/>
        </p:nvSpPr>
        <p:spPr>
          <a:xfrm>
            <a:off x="1845841" y="269405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чел</a:t>
            </a:r>
            <a:r>
              <a:rPr lang="ru-RU" sz="9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.</a:t>
            </a:r>
            <a:endParaRPr lang="ru-RU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789AD8-6402-E55A-97BC-D129F641BDCD}"/>
              </a:ext>
            </a:extLst>
          </p:cNvPr>
          <p:cNvSpPr txBox="1"/>
          <p:nvPr/>
        </p:nvSpPr>
        <p:spPr>
          <a:xfrm>
            <a:off x="3335786" y="2682845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dirty="0">
                <a:solidFill>
                  <a:schemeClr val="tx1"/>
                </a:solidFill>
                <a:latin typeface="Montserrat" panose="00000500000000000000" pitchFamily="2" charset="-52"/>
              </a:rPr>
              <a:t>--</a:t>
            </a:r>
            <a:endParaRPr lang="ru-RU" b="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36EF7-9264-B3D5-CCB6-60E6BB193291}"/>
              </a:ext>
            </a:extLst>
          </p:cNvPr>
          <p:cNvSpPr txBox="1"/>
          <p:nvPr/>
        </p:nvSpPr>
        <p:spPr>
          <a:xfrm>
            <a:off x="3571159" y="269405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AE174-BC5F-5FAF-8D99-74A5D1E1FC29}"/>
              </a:ext>
            </a:extLst>
          </p:cNvPr>
          <p:cNvSpPr txBox="1"/>
          <p:nvPr/>
        </p:nvSpPr>
        <p:spPr>
          <a:xfrm>
            <a:off x="5104328" y="2693221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B3F269-557F-0A47-3CF6-BE7D809D9562}"/>
              </a:ext>
            </a:extLst>
          </p:cNvPr>
          <p:cNvSpPr txBox="1"/>
          <p:nvPr/>
        </p:nvSpPr>
        <p:spPr>
          <a:xfrm>
            <a:off x="5552113" y="269405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AAD526A2-471C-CD1E-7C4D-455A96613E4A}"/>
              </a:ext>
            </a:extLst>
          </p:cNvPr>
          <p:cNvSpPr/>
          <p:nvPr/>
        </p:nvSpPr>
        <p:spPr>
          <a:xfrm>
            <a:off x="426702" y="3128284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74735C-47F1-CBAA-2DB9-AD0CFB57C069}"/>
              </a:ext>
            </a:extLst>
          </p:cNvPr>
          <p:cNvSpPr txBox="1"/>
          <p:nvPr/>
        </p:nvSpPr>
        <p:spPr>
          <a:xfrm>
            <a:off x="1090698" y="3145146"/>
            <a:ext cx="4785528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Производственные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/</a:t>
            </a:r>
            <a:r>
              <a:rPr lang="ru-RU" sz="1200" dirty="0" err="1">
                <a:solidFill>
                  <a:schemeClr val="bg1"/>
                </a:solidFill>
                <a:latin typeface="Montserrat" panose="00000500000000000000" pitchFamily="2" charset="-52"/>
              </a:rPr>
              <a:t>ая</a:t>
            </a:r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 площади в Москве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en-US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(</a:t>
            </a:r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при наличии)</a:t>
            </a:r>
            <a:endParaRPr lang="ru-RU" sz="1200" b="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CC198D86-AAA3-ECA0-84A3-C293CB8716F6}"/>
              </a:ext>
            </a:extLst>
          </p:cNvPr>
          <p:cNvSpPr/>
          <p:nvPr/>
        </p:nvSpPr>
        <p:spPr>
          <a:xfrm>
            <a:off x="420838" y="294871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250ECCB0-5739-5E31-BABE-318382D355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46" y="3094894"/>
            <a:ext cx="338166" cy="338166"/>
          </a:xfrm>
          <a:prstGeom prst="rect">
            <a:avLst/>
          </a:prstGeom>
        </p:spPr>
      </p:pic>
      <p:sp>
        <p:nvSpPr>
          <p:cNvPr id="1044" name="Прямоугольник: скругленные углы 1043">
            <a:extLst>
              <a:ext uri="{FF2B5EF4-FFF2-40B4-BE49-F238E27FC236}">
                <a16:creationId xmlns:a16="http://schemas.microsoft.com/office/drawing/2014/main" id="{E497C705-0757-0CC0-A9AB-2A5A51A63E0E}"/>
              </a:ext>
            </a:extLst>
          </p:cNvPr>
          <p:cNvSpPr/>
          <p:nvPr/>
        </p:nvSpPr>
        <p:spPr>
          <a:xfrm rot="10800000" flipV="1">
            <a:off x="3087718" y="4231002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FB4FBC79-5D8E-EE68-B17C-89385B4412C2}"/>
              </a:ext>
            </a:extLst>
          </p:cNvPr>
          <p:cNvSpPr/>
          <p:nvPr/>
        </p:nvSpPr>
        <p:spPr>
          <a:xfrm rot="5400000">
            <a:off x="4551229" y="4270589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46BB390A-F753-71DD-AEB1-99421CB7FDD3}"/>
              </a:ext>
            </a:extLst>
          </p:cNvPr>
          <p:cNvSpPr txBox="1"/>
          <p:nvPr/>
        </p:nvSpPr>
        <p:spPr>
          <a:xfrm>
            <a:off x="4895413" y="4231002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6E4E4B19-1584-4885-4357-78685FE55C4C}"/>
              </a:ext>
            </a:extLst>
          </p:cNvPr>
          <p:cNvSpPr txBox="1"/>
          <p:nvPr/>
        </p:nvSpPr>
        <p:spPr>
          <a:xfrm>
            <a:off x="5269307" y="4217597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Прямоугольник: скругленные углы 1049">
            <a:extLst>
              <a:ext uri="{FF2B5EF4-FFF2-40B4-BE49-F238E27FC236}">
                <a16:creationId xmlns:a16="http://schemas.microsoft.com/office/drawing/2014/main" id="{C2B08D77-898B-1826-7E71-1FAAD8EA3A14}"/>
              </a:ext>
            </a:extLst>
          </p:cNvPr>
          <p:cNvSpPr/>
          <p:nvPr/>
        </p:nvSpPr>
        <p:spPr>
          <a:xfrm rot="10800000" flipV="1">
            <a:off x="3087717" y="4706206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1051" name="Равнобедренный треугольник 1050">
            <a:extLst>
              <a:ext uri="{FF2B5EF4-FFF2-40B4-BE49-F238E27FC236}">
                <a16:creationId xmlns:a16="http://schemas.microsoft.com/office/drawing/2014/main" id="{D59E045A-861F-31D2-1C73-A5F9C5C0F634}"/>
              </a:ext>
            </a:extLst>
          </p:cNvPr>
          <p:cNvSpPr/>
          <p:nvPr/>
        </p:nvSpPr>
        <p:spPr>
          <a:xfrm rot="5400000">
            <a:off x="4551228" y="4745793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50CCA0CD-FA54-955B-F851-E996F146003D}"/>
              </a:ext>
            </a:extLst>
          </p:cNvPr>
          <p:cNvSpPr txBox="1"/>
          <p:nvPr/>
        </p:nvSpPr>
        <p:spPr>
          <a:xfrm>
            <a:off x="4895413" y="4706206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6AC6D2CE-79AB-4F27-6CC3-ADD6F3166CE4}"/>
              </a:ext>
            </a:extLst>
          </p:cNvPr>
          <p:cNvSpPr txBox="1"/>
          <p:nvPr/>
        </p:nvSpPr>
        <p:spPr>
          <a:xfrm>
            <a:off x="5082364" y="4696933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A6C9DDA1-D80E-405E-42DB-E238B0EAC3D8}"/>
              </a:ext>
            </a:extLst>
          </p:cNvPr>
          <p:cNvSpPr txBox="1"/>
          <p:nvPr/>
        </p:nvSpPr>
        <p:spPr>
          <a:xfrm>
            <a:off x="5082361" y="4322796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4" name="Прямоугольник: скругленные углы 1073">
            <a:extLst>
              <a:ext uri="{FF2B5EF4-FFF2-40B4-BE49-F238E27FC236}">
                <a16:creationId xmlns:a16="http://schemas.microsoft.com/office/drawing/2014/main" id="{AA2FA7F9-2E0A-3BA2-4536-06DB5DC8BD70}"/>
              </a:ext>
            </a:extLst>
          </p:cNvPr>
          <p:cNvSpPr/>
          <p:nvPr/>
        </p:nvSpPr>
        <p:spPr>
          <a:xfrm>
            <a:off x="6630535" y="601437"/>
            <a:ext cx="5140133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45D0BB5F-F9A3-0717-EDEB-695B6E541EA5}"/>
              </a:ext>
            </a:extLst>
          </p:cNvPr>
          <p:cNvSpPr txBox="1"/>
          <p:nvPr/>
        </p:nvSpPr>
        <p:spPr>
          <a:xfrm>
            <a:off x="7369458" y="618361"/>
            <a:ext cx="351651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Примеры выпускаемой продукции</a:t>
            </a:r>
          </a:p>
        </p:txBody>
      </p:sp>
      <p:sp>
        <p:nvSpPr>
          <p:cNvPr id="1076" name="Овал 1075">
            <a:extLst>
              <a:ext uri="{FF2B5EF4-FFF2-40B4-BE49-F238E27FC236}">
                <a16:creationId xmlns:a16="http://schemas.microsoft.com/office/drawing/2014/main" id="{1BDEE70D-96F5-C7CF-7DB4-89115D498D29}"/>
              </a:ext>
            </a:extLst>
          </p:cNvPr>
          <p:cNvSpPr/>
          <p:nvPr/>
        </p:nvSpPr>
        <p:spPr>
          <a:xfrm>
            <a:off x="6613478" y="44503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78" name="Picture 2">
            <a:extLst>
              <a:ext uri="{FF2B5EF4-FFF2-40B4-BE49-F238E27FC236}">
                <a16:creationId xmlns:a16="http://schemas.microsoft.com/office/drawing/2014/main" id="{87FD6717-03C2-B67C-D408-AB478FE34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63" y="614312"/>
            <a:ext cx="344282" cy="3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" name="Прямоугольник: скругленные углы 1084">
            <a:extLst>
              <a:ext uri="{FF2B5EF4-FFF2-40B4-BE49-F238E27FC236}">
                <a16:creationId xmlns:a16="http://schemas.microsoft.com/office/drawing/2014/main" id="{0B0428A4-2C88-62F5-8EC5-48B224F8482F}"/>
              </a:ext>
            </a:extLst>
          </p:cNvPr>
          <p:cNvSpPr/>
          <p:nvPr/>
        </p:nvSpPr>
        <p:spPr>
          <a:xfrm rot="10800000" flipV="1">
            <a:off x="7283338" y="2432796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cxnSp>
        <p:nvCxnSpPr>
          <p:cNvPr id="1086" name="Прямая соединительная линия 1085">
            <a:extLst>
              <a:ext uri="{FF2B5EF4-FFF2-40B4-BE49-F238E27FC236}">
                <a16:creationId xmlns:a16="http://schemas.microsoft.com/office/drawing/2014/main" id="{819F1500-F236-125B-79BB-E13CE2F1EAFF}"/>
              </a:ext>
            </a:extLst>
          </p:cNvPr>
          <p:cNvCxnSpPr>
            <a:cxnSpLocks/>
          </p:cNvCxnSpPr>
          <p:nvPr/>
        </p:nvCxnSpPr>
        <p:spPr>
          <a:xfrm flipH="1">
            <a:off x="7060937" y="2907126"/>
            <a:ext cx="467035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3" name="Прямоугольник: скругленные углы 1092">
            <a:extLst>
              <a:ext uri="{FF2B5EF4-FFF2-40B4-BE49-F238E27FC236}">
                <a16:creationId xmlns:a16="http://schemas.microsoft.com/office/drawing/2014/main" id="{FD737A62-F6C5-4E9C-B8B2-CA4A4D4E5607}"/>
              </a:ext>
            </a:extLst>
          </p:cNvPr>
          <p:cNvSpPr/>
          <p:nvPr/>
        </p:nvSpPr>
        <p:spPr>
          <a:xfrm rot="10800000" flipV="1">
            <a:off x="7283338" y="4294226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cxnSp>
        <p:nvCxnSpPr>
          <p:cNvPr id="1094" name="Прямая соединительная линия 1093">
            <a:extLst>
              <a:ext uri="{FF2B5EF4-FFF2-40B4-BE49-F238E27FC236}">
                <a16:creationId xmlns:a16="http://schemas.microsoft.com/office/drawing/2014/main" id="{419BADCA-511E-746D-C5DD-34FC0AE4045E}"/>
              </a:ext>
            </a:extLst>
          </p:cNvPr>
          <p:cNvCxnSpPr>
            <a:cxnSpLocks/>
          </p:cNvCxnSpPr>
          <p:nvPr/>
        </p:nvCxnSpPr>
        <p:spPr>
          <a:xfrm flipH="1">
            <a:off x="7060937" y="4770803"/>
            <a:ext cx="467035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2" name="Прямоугольник: скругленные углы 1101">
            <a:extLst>
              <a:ext uri="{FF2B5EF4-FFF2-40B4-BE49-F238E27FC236}">
                <a16:creationId xmlns:a16="http://schemas.microsoft.com/office/drawing/2014/main" id="{065A574D-175E-E964-F46B-FFE517EB4D1F}"/>
              </a:ext>
            </a:extLst>
          </p:cNvPr>
          <p:cNvSpPr/>
          <p:nvPr/>
        </p:nvSpPr>
        <p:spPr>
          <a:xfrm rot="10800000" flipV="1">
            <a:off x="7278799" y="6352729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sp>
        <p:nvSpPr>
          <p:cNvPr id="1106" name="TextBox 1105">
            <a:extLst>
              <a:ext uri="{FF2B5EF4-FFF2-40B4-BE49-F238E27FC236}">
                <a16:creationId xmlns:a16="http://schemas.microsoft.com/office/drawing/2014/main" id="{3442DEEB-82FF-D896-B33B-51E1D8344D37}"/>
              </a:ext>
            </a:extLst>
          </p:cNvPr>
          <p:cNvSpPr txBox="1"/>
          <p:nvPr/>
        </p:nvSpPr>
        <p:spPr>
          <a:xfrm>
            <a:off x="3032654" y="5121031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СТАТУС</a:t>
            </a:r>
            <a:endParaRPr lang="ru-RU" sz="1000" dirty="0"/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4B695E1E-E8CE-825E-B6D8-43D4C07A9EC9}"/>
              </a:ext>
            </a:extLst>
          </p:cNvPr>
          <p:cNvSpPr/>
          <p:nvPr/>
        </p:nvSpPr>
        <p:spPr>
          <a:xfrm rot="10800000" flipV="1">
            <a:off x="3087718" y="5366887"/>
            <a:ext cx="2990106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5686774-1830-B5EF-E92F-60E3331C27D5}"/>
              </a:ext>
            </a:extLst>
          </p:cNvPr>
          <p:cNvSpPr/>
          <p:nvPr/>
        </p:nvSpPr>
        <p:spPr>
          <a:xfrm rot="10800000" flipV="1">
            <a:off x="1048158" y="1364723"/>
            <a:ext cx="5386769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Особенная</a:t>
            </a:r>
            <a:r>
              <a:rPr lang="en-US" sz="800" dirty="0">
                <a:solidFill>
                  <a:srgbClr val="002060"/>
                </a:solidFill>
                <a:latin typeface="Montserrat" panose="00000500000000000000" pitchFamily="2" charset="-52"/>
              </a:rPr>
              <a:t>/</a:t>
            </a:r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отличительная черта деятельности организации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B66889C-7ECD-B8EB-5CE5-95E5003B320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0" t="1653" b="43237"/>
          <a:stretch/>
        </p:blipFill>
        <p:spPr>
          <a:xfrm>
            <a:off x="984110" y="4236108"/>
            <a:ext cx="1593211" cy="1443994"/>
          </a:xfrm>
          <a:prstGeom prst="roundRect">
            <a:avLst>
              <a:gd name="adj" fmla="val 9280"/>
            </a:avLst>
          </a:prstGeom>
          <a:solidFill>
            <a:schemeClr val="bg1"/>
          </a:solidFill>
          <a:ln w="12700">
            <a:solidFill>
              <a:srgbClr val="0070C0"/>
            </a:solidFill>
          </a:ln>
          <a:effectLst>
            <a:outerShdw blurRad="25400" algn="ctr" rotWithShape="0">
              <a:prstClr val="black">
                <a:alpha val="13000"/>
              </a:prstClr>
            </a:outerShdw>
          </a:effectLst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137618DB-FE9F-09E3-7255-F9D93E552350}"/>
              </a:ext>
            </a:extLst>
          </p:cNvPr>
          <p:cNvGrpSpPr/>
          <p:nvPr/>
        </p:nvGrpSpPr>
        <p:grpSpPr>
          <a:xfrm>
            <a:off x="1798006" y="4688636"/>
            <a:ext cx="249506" cy="254142"/>
            <a:chOff x="8883548" y="4912087"/>
            <a:chExt cx="251650" cy="251650"/>
          </a:xfrm>
          <a:noFill/>
        </p:grpSpPr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5F8F4900-5F9D-C69F-3D9F-16C82B4E829E}"/>
                </a:ext>
              </a:extLst>
            </p:cNvPr>
            <p:cNvSpPr/>
            <p:nvPr/>
          </p:nvSpPr>
          <p:spPr>
            <a:xfrm rot="10800000">
              <a:off x="8929244" y="4935313"/>
              <a:ext cx="161856" cy="214946"/>
            </a:xfrm>
            <a:custGeom>
              <a:avLst/>
              <a:gdLst>
                <a:gd name="connsiteX0" fmla="*/ 80928 w 161856"/>
                <a:gd name="connsiteY0" fmla="*/ 214946 h 214946"/>
                <a:gd name="connsiteX1" fmla="*/ 0 w 161856"/>
                <a:gd name="connsiteY1" fmla="*/ 134018 h 214946"/>
                <a:gd name="connsiteX2" fmla="*/ 23703 w 161856"/>
                <a:gd name="connsiteY2" fmla="*/ 76794 h 214946"/>
                <a:gd name="connsiteX3" fmla="*/ 26367 w 161856"/>
                <a:gd name="connsiteY3" fmla="*/ 74998 h 214946"/>
                <a:gd name="connsiteX4" fmla="*/ 81742 w 161856"/>
                <a:gd name="connsiteY4" fmla="*/ 0 h 214946"/>
                <a:gd name="connsiteX5" fmla="*/ 148193 w 161856"/>
                <a:gd name="connsiteY5" fmla="*/ 89998 h 214946"/>
                <a:gd name="connsiteX6" fmla="*/ 147055 w 161856"/>
                <a:gd name="connsiteY6" fmla="*/ 89998 h 214946"/>
                <a:gd name="connsiteX7" fmla="*/ 155496 w 161856"/>
                <a:gd name="connsiteY7" fmla="*/ 102518 h 214946"/>
                <a:gd name="connsiteX8" fmla="*/ 161856 w 161856"/>
                <a:gd name="connsiteY8" fmla="*/ 134018 h 214946"/>
                <a:gd name="connsiteX9" fmla="*/ 80928 w 161856"/>
                <a:gd name="connsiteY9" fmla="*/ 214946 h 21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856" h="214946">
                  <a:moveTo>
                    <a:pt x="80928" y="214946"/>
                  </a:moveTo>
                  <a:cubicBezTo>
                    <a:pt x="36233" y="214946"/>
                    <a:pt x="0" y="178713"/>
                    <a:pt x="0" y="134018"/>
                  </a:cubicBezTo>
                  <a:cubicBezTo>
                    <a:pt x="0" y="111671"/>
                    <a:pt x="9058" y="91439"/>
                    <a:pt x="23703" y="76794"/>
                  </a:cubicBezTo>
                  <a:lnTo>
                    <a:pt x="26367" y="74998"/>
                  </a:lnTo>
                  <a:lnTo>
                    <a:pt x="81742" y="0"/>
                  </a:lnTo>
                  <a:lnTo>
                    <a:pt x="148193" y="89998"/>
                  </a:lnTo>
                  <a:lnTo>
                    <a:pt x="147055" y="89998"/>
                  </a:lnTo>
                  <a:lnTo>
                    <a:pt x="155496" y="102518"/>
                  </a:lnTo>
                  <a:cubicBezTo>
                    <a:pt x="159591" y="112200"/>
                    <a:pt x="161856" y="122844"/>
                    <a:pt x="161856" y="134018"/>
                  </a:cubicBezTo>
                  <a:cubicBezTo>
                    <a:pt x="161856" y="178713"/>
                    <a:pt x="125623" y="214946"/>
                    <a:pt x="80928" y="21494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39" dirty="0"/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1BAA78AF-038B-9682-AC67-276F0D306A83}"/>
                </a:ext>
              </a:extLst>
            </p:cNvPr>
            <p:cNvSpPr/>
            <p:nvPr/>
          </p:nvSpPr>
          <p:spPr>
            <a:xfrm>
              <a:off x="8975543" y="4970282"/>
              <a:ext cx="67631" cy="676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Moscow Sans" panose="020B0503030702020504" pitchFamily="34" charset="0"/>
              </a:endParaRPr>
            </a:p>
          </p:txBody>
        </p: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B4324A85-4624-12C2-6C35-9BF08129F0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548" y="4912087"/>
              <a:ext cx="251650" cy="25165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2918A962-D5C6-8E35-04DD-6239F89C4C51}"/>
              </a:ext>
            </a:extLst>
          </p:cNvPr>
          <p:cNvSpPr/>
          <p:nvPr/>
        </p:nvSpPr>
        <p:spPr>
          <a:xfrm rot="10800000" flipV="1">
            <a:off x="1017113" y="5395305"/>
            <a:ext cx="1525507" cy="256613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производства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04333B-C82A-ED6C-B3B3-3D17BF403361}"/>
              </a:ext>
            </a:extLst>
          </p:cNvPr>
          <p:cNvSpPr txBox="1"/>
          <p:nvPr/>
        </p:nvSpPr>
        <p:spPr>
          <a:xfrm>
            <a:off x="3991368" y="591167"/>
            <a:ext cx="149377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ЛОГО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35A563-AE17-3688-896B-BF9284F41CED}"/>
              </a:ext>
            </a:extLst>
          </p:cNvPr>
          <p:cNvSpPr txBox="1"/>
          <p:nvPr/>
        </p:nvSpPr>
        <p:spPr>
          <a:xfrm>
            <a:off x="7826099" y="1679037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4D02ED4-EA4B-7810-0E3C-44EE7CC3DDD7}"/>
              </a:ext>
            </a:extLst>
          </p:cNvPr>
          <p:cNvSpPr txBox="1"/>
          <p:nvPr/>
        </p:nvSpPr>
        <p:spPr>
          <a:xfrm>
            <a:off x="7826099" y="3526272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C11961C-1680-B653-DA84-6B2EC8F69508}"/>
              </a:ext>
            </a:extLst>
          </p:cNvPr>
          <p:cNvSpPr txBox="1"/>
          <p:nvPr/>
        </p:nvSpPr>
        <p:spPr>
          <a:xfrm>
            <a:off x="7826099" y="5451113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456F1-BD6A-DDF7-5691-44F0BF6ABD06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5A691F-90C2-B103-EE74-9C87CFD715F5}"/>
              </a:ext>
            </a:extLst>
          </p:cNvPr>
          <p:cNvSpPr txBox="1"/>
          <p:nvPr/>
        </p:nvSpPr>
        <p:spPr>
          <a:xfrm>
            <a:off x="1113863" y="3530833"/>
            <a:ext cx="49787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Указывается действующая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ие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 производственная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ые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 площадка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 на территории города Москвы </a:t>
            </a:r>
          </a:p>
        </p:txBody>
      </p:sp>
    </p:spTree>
    <p:extLst>
      <p:ext uri="{BB962C8B-B14F-4D97-AF65-F5344CB8AC3E}">
        <p14:creationId xmlns:p14="http://schemas.microsoft.com/office/powerpoint/2010/main" val="7888446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95110-EB21-A282-0CCF-700574C7E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Прямоугольник 1143">
            <a:extLst>
              <a:ext uri="{FF2B5EF4-FFF2-40B4-BE49-F238E27FC236}">
                <a16:creationId xmlns:a16="http://schemas.microsoft.com/office/drawing/2014/main" id="{548D3DF2-E6A8-DCD8-F41C-0399D60F873D}"/>
              </a:ext>
            </a:extLst>
          </p:cNvPr>
          <p:cNvSpPr/>
          <p:nvPr/>
        </p:nvSpPr>
        <p:spPr>
          <a:xfrm>
            <a:off x="6522078" y="0"/>
            <a:ext cx="5670899" cy="59597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E3EC0226-1953-4A55-E185-E79C46125C13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latin typeface="TT Moscow Economy Light" panose="020B0103030101020204" pitchFamily="34" charset="0"/>
              </a:rPr>
              <a:t>2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C0A68E3-0B1F-632B-B3D8-4868E7D2E4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7F9E088-C8D1-D29E-5ACD-13DD798D1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E32BFF6D-0B59-297B-2062-EEE232794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B9B2E04-4B9A-8713-7A39-10875D303DD5}"/>
              </a:ext>
            </a:extLst>
          </p:cNvPr>
          <p:cNvSpPr txBox="1"/>
          <p:nvPr/>
        </p:nvSpPr>
        <p:spPr>
          <a:xfrm>
            <a:off x="422920" y="153969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Реализация инвестиционного проекта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B381285-88BC-53E1-A342-9793D48AA13C}"/>
              </a:ext>
            </a:extLst>
          </p:cNvPr>
          <p:cNvSpPr/>
          <p:nvPr/>
        </p:nvSpPr>
        <p:spPr>
          <a:xfrm>
            <a:off x="500336" y="663314"/>
            <a:ext cx="5962017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D3EB2ED7-1EFC-8E0A-78A9-5277CD57056D}"/>
              </a:ext>
            </a:extLst>
          </p:cNvPr>
          <p:cNvSpPr/>
          <p:nvPr/>
        </p:nvSpPr>
        <p:spPr>
          <a:xfrm>
            <a:off x="662716" y="736494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4DFC28D-322B-75A2-F359-C259BA158293}"/>
              </a:ext>
            </a:extLst>
          </p:cNvPr>
          <p:cNvSpPr/>
          <p:nvPr/>
        </p:nvSpPr>
        <p:spPr>
          <a:xfrm>
            <a:off x="951301" y="73649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D504E174-5B58-9E42-C73A-64862AFDFC9E}"/>
              </a:ext>
            </a:extLst>
          </p:cNvPr>
          <p:cNvSpPr/>
          <p:nvPr/>
        </p:nvSpPr>
        <p:spPr>
          <a:xfrm>
            <a:off x="1239886" y="73649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28BF6F-8142-8F09-6981-67002131C008}"/>
              </a:ext>
            </a:extLst>
          </p:cNvPr>
          <p:cNvSpPr txBox="1"/>
          <p:nvPr/>
        </p:nvSpPr>
        <p:spPr>
          <a:xfrm>
            <a:off x="1448354" y="681335"/>
            <a:ext cx="1775859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Цель проекта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CAE95-954F-9B3E-6B05-82357AA336C4}"/>
              </a:ext>
            </a:extLst>
          </p:cNvPr>
          <p:cNvSpPr txBox="1"/>
          <p:nvPr/>
        </p:nvSpPr>
        <p:spPr>
          <a:xfrm>
            <a:off x="500338" y="1048240"/>
            <a:ext cx="56708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Целевое назначение кредитного соглашения (в соответствии с кредитным договором)</a:t>
            </a: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89388BD2-EE9A-63B3-10AC-2D23D19CBFE4}"/>
              </a:ext>
            </a:extLst>
          </p:cNvPr>
          <p:cNvSpPr/>
          <p:nvPr/>
        </p:nvSpPr>
        <p:spPr>
          <a:xfrm>
            <a:off x="500336" y="1715211"/>
            <a:ext cx="2620645" cy="707886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3576F9-6B73-910B-2CCB-CE7931EE0151}"/>
              </a:ext>
            </a:extLst>
          </p:cNvPr>
          <p:cNvSpPr txBox="1"/>
          <p:nvPr/>
        </p:nvSpPr>
        <p:spPr>
          <a:xfrm>
            <a:off x="633841" y="1715210"/>
            <a:ext cx="237921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4000" b="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ru-RU" sz="40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--</a:t>
            </a:r>
            <a:endParaRPr lang="ru-RU" sz="4800" b="0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5F65D8-842F-A27D-A8C6-0430E9916378}"/>
              </a:ext>
            </a:extLst>
          </p:cNvPr>
          <p:cNvSpPr txBox="1"/>
          <p:nvPr/>
        </p:nvSpPr>
        <p:spPr>
          <a:xfrm>
            <a:off x="1578983" y="1984695"/>
            <a:ext cx="174499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8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EF0AB8-737A-6233-99DF-688B50957883}"/>
              </a:ext>
            </a:extLst>
          </p:cNvPr>
          <p:cNvSpPr txBox="1"/>
          <p:nvPr/>
        </p:nvSpPr>
        <p:spPr>
          <a:xfrm>
            <a:off x="732579" y="2407886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Общий объем инвестиций в проект</a:t>
            </a:r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2F00D339-0CF8-9E86-9CDD-F0390538799A}"/>
              </a:ext>
            </a:extLst>
          </p:cNvPr>
          <p:cNvCxnSpPr>
            <a:cxnSpLocks/>
            <a:stCxn id="44" idx="1"/>
          </p:cNvCxnSpPr>
          <p:nvPr/>
        </p:nvCxnSpPr>
        <p:spPr>
          <a:xfrm>
            <a:off x="732579" y="2523302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092E79D-C99B-AD8B-56D8-D333AC3D31BC}"/>
              </a:ext>
            </a:extLst>
          </p:cNvPr>
          <p:cNvSpPr txBox="1"/>
          <p:nvPr/>
        </p:nvSpPr>
        <p:spPr>
          <a:xfrm>
            <a:off x="732578" y="2795209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Собственные средства </a:t>
            </a:r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id="{FAE74836-843D-F549-46DA-86C27F0BEA8D}"/>
              </a:ext>
            </a:extLst>
          </p:cNvPr>
          <p:cNvSpPr/>
          <p:nvPr/>
        </p:nvSpPr>
        <p:spPr>
          <a:xfrm rot="5400000">
            <a:off x="2284767" y="2826808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8339D3A6-8CF3-2F0E-6A87-94AE27600435}"/>
              </a:ext>
            </a:extLst>
          </p:cNvPr>
          <p:cNvSpPr/>
          <p:nvPr/>
        </p:nvSpPr>
        <p:spPr>
          <a:xfrm>
            <a:off x="2580657" y="2746846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068554-32BC-7CA1-0F07-EB0702366252}"/>
              </a:ext>
            </a:extLst>
          </p:cNvPr>
          <p:cNvSpPr txBox="1"/>
          <p:nvPr/>
        </p:nvSpPr>
        <p:spPr>
          <a:xfrm>
            <a:off x="2620271" y="2710570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0684C8B-797F-41B7-528E-88E4144E3F0F}"/>
              </a:ext>
            </a:extLst>
          </p:cNvPr>
          <p:cNvSpPr txBox="1"/>
          <p:nvPr/>
        </p:nvSpPr>
        <p:spPr>
          <a:xfrm>
            <a:off x="3097665" y="2827955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E6F585-C00E-5553-B9F5-008ECF034F6F}"/>
              </a:ext>
            </a:extLst>
          </p:cNvPr>
          <p:cNvSpPr txBox="1"/>
          <p:nvPr/>
        </p:nvSpPr>
        <p:spPr>
          <a:xfrm>
            <a:off x="732579" y="3271548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Кредитные средства</a:t>
            </a:r>
          </a:p>
        </p:txBody>
      </p: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id="{103655C3-672F-35F7-29FC-F1F125667498}"/>
              </a:ext>
            </a:extLst>
          </p:cNvPr>
          <p:cNvSpPr/>
          <p:nvPr/>
        </p:nvSpPr>
        <p:spPr>
          <a:xfrm rot="5400000">
            <a:off x="2284768" y="3303147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C3F0D59D-D587-0884-CF65-30B22AB79124}"/>
              </a:ext>
            </a:extLst>
          </p:cNvPr>
          <p:cNvSpPr/>
          <p:nvPr/>
        </p:nvSpPr>
        <p:spPr>
          <a:xfrm>
            <a:off x="2580658" y="3223185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820BD2D2-ADFE-30B9-989C-4AF3F6C45281}"/>
              </a:ext>
            </a:extLst>
          </p:cNvPr>
          <p:cNvSpPr txBox="1"/>
          <p:nvPr/>
        </p:nvSpPr>
        <p:spPr>
          <a:xfrm>
            <a:off x="2665940" y="3186909"/>
            <a:ext cx="15066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15B5F67F-495E-97C4-5F6B-0C0B653C12E3}"/>
              </a:ext>
            </a:extLst>
          </p:cNvPr>
          <p:cNvSpPr txBox="1"/>
          <p:nvPr/>
        </p:nvSpPr>
        <p:spPr>
          <a:xfrm>
            <a:off x="3120981" y="3306320"/>
            <a:ext cx="94435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cxnSp>
        <p:nvCxnSpPr>
          <p:cNvPr id="1026" name="Прямая соединительная линия 1025">
            <a:extLst>
              <a:ext uri="{FF2B5EF4-FFF2-40B4-BE49-F238E27FC236}">
                <a16:creationId xmlns:a16="http://schemas.microsoft.com/office/drawing/2014/main" id="{0F361176-52F3-6577-FBE0-A23E20390FAB}"/>
              </a:ext>
            </a:extLst>
          </p:cNvPr>
          <p:cNvCxnSpPr>
            <a:cxnSpLocks/>
            <a:stCxn id="49" idx="1"/>
            <a:endCxn id="61" idx="1"/>
          </p:cNvCxnSpPr>
          <p:nvPr/>
        </p:nvCxnSpPr>
        <p:spPr>
          <a:xfrm>
            <a:off x="732578" y="2910625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>
            <a:extLst>
              <a:ext uri="{FF2B5EF4-FFF2-40B4-BE49-F238E27FC236}">
                <a16:creationId xmlns:a16="http://schemas.microsoft.com/office/drawing/2014/main" id="{D27969C8-78E1-901A-08FC-7B6B5257B4EC}"/>
              </a:ext>
            </a:extLst>
          </p:cNvPr>
          <p:cNvCxnSpPr>
            <a:cxnSpLocks/>
          </p:cNvCxnSpPr>
          <p:nvPr/>
        </p:nvCxnSpPr>
        <p:spPr>
          <a:xfrm>
            <a:off x="3658833" y="3646446"/>
            <a:ext cx="0" cy="339381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42" name="TextBox 1041">
            <a:extLst>
              <a:ext uri="{FF2B5EF4-FFF2-40B4-BE49-F238E27FC236}">
                <a16:creationId xmlns:a16="http://schemas.microsoft.com/office/drawing/2014/main" id="{975749C5-E6B2-388E-1633-852B74AB0F7C}"/>
              </a:ext>
            </a:extLst>
          </p:cNvPr>
          <p:cNvSpPr txBox="1"/>
          <p:nvPr/>
        </p:nvSpPr>
        <p:spPr>
          <a:xfrm>
            <a:off x="4138207" y="3788178"/>
            <a:ext cx="2723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Действующие КД на поддержке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Фонда (при наличии)</a:t>
            </a:r>
          </a:p>
        </p:txBody>
      </p:sp>
      <p:sp>
        <p:nvSpPr>
          <p:cNvPr id="1049" name="Прямоугольник: скругленные углы 1048">
            <a:extLst>
              <a:ext uri="{FF2B5EF4-FFF2-40B4-BE49-F238E27FC236}">
                <a16:creationId xmlns:a16="http://schemas.microsoft.com/office/drawing/2014/main" id="{D1656973-845C-5E2B-57CE-DBF14F3DBD36}"/>
              </a:ext>
            </a:extLst>
          </p:cNvPr>
          <p:cNvSpPr/>
          <p:nvPr/>
        </p:nvSpPr>
        <p:spPr>
          <a:xfrm>
            <a:off x="4222481" y="4197067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A52C9293-5DC2-34EF-26A4-BF0F1B8707AC}"/>
              </a:ext>
            </a:extLst>
          </p:cNvPr>
          <p:cNvSpPr txBox="1"/>
          <p:nvPr/>
        </p:nvSpPr>
        <p:spPr>
          <a:xfrm>
            <a:off x="4236029" y="4160051"/>
            <a:ext cx="89525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068" name="TextBox 1067">
            <a:extLst>
              <a:ext uri="{FF2B5EF4-FFF2-40B4-BE49-F238E27FC236}">
                <a16:creationId xmlns:a16="http://schemas.microsoft.com/office/drawing/2014/main" id="{2F6D0C5C-1CB6-2D29-F647-129D705456F5}"/>
              </a:ext>
            </a:extLst>
          </p:cNvPr>
          <p:cNvSpPr txBox="1"/>
          <p:nvPr/>
        </p:nvSpPr>
        <p:spPr>
          <a:xfrm>
            <a:off x="4503758" y="4240261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082" name="TextBox 1081">
            <a:extLst>
              <a:ext uri="{FF2B5EF4-FFF2-40B4-BE49-F238E27FC236}">
                <a16:creationId xmlns:a16="http://schemas.microsoft.com/office/drawing/2014/main" id="{B61688FF-A920-55FC-7FD3-293E9576AEB1}"/>
              </a:ext>
            </a:extLst>
          </p:cNvPr>
          <p:cNvSpPr txBox="1"/>
          <p:nvPr/>
        </p:nvSpPr>
        <p:spPr>
          <a:xfrm>
            <a:off x="1955947" y="3781001"/>
            <a:ext cx="1434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на поддержку КД</a:t>
            </a:r>
          </a:p>
        </p:txBody>
      </p:sp>
      <p:sp>
        <p:nvSpPr>
          <p:cNvPr id="1087" name="Прямоугольник: скругленные углы 1086">
            <a:extLst>
              <a:ext uri="{FF2B5EF4-FFF2-40B4-BE49-F238E27FC236}">
                <a16:creationId xmlns:a16="http://schemas.microsoft.com/office/drawing/2014/main" id="{E998524D-06D2-D26C-F509-EAA5293CC3E8}"/>
              </a:ext>
            </a:extLst>
          </p:cNvPr>
          <p:cNvSpPr/>
          <p:nvPr/>
        </p:nvSpPr>
        <p:spPr>
          <a:xfrm>
            <a:off x="500336" y="3786128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88" name="TextBox 1087">
            <a:extLst>
              <a:ext uri="{FF2B5EF4-FFF2-40B4-BE49-F238E27FC236}">
                <a16:creationId xmlns:a16="http://schemas.microsoft.com/office/drawing/2014/main" id="{92FFEAF5-09E4-0ED2-E5A2-44AEF0B7F4F1}"/>
              </a:ext>
            </a:extLst>
          </p:cNvPr>
          <p:cNvSpPr txBox="1"/>
          <p:nvPr/>
        </p:nvSpPr>
        <p:spPr>
          <a:xfrm>
            <a:off x="781613" y="3829322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089" name="TextBox 1088">
            <a:extLst>
              <a:ext uri="{FF2B5EF4-FFF2-40B4-BE49-F238E27FC236}">
                <a16:creationId xmlns:a16="http://schemas.microsoft.com/office/drawing/2014/main" id="{88A75F91-FC30-5A8A-84D2-84BB6843065C}"/>
              </a:ext>
            </a:extLst>
          </p:cNvPr>
          <p:cNvSpPr txBox="1"/>
          <p:nvPr/>
        </p:nvSpPr>
        <p:spPr>
          <a:xfrm>
            <a:off x="536620" y="3755226"/>
            <a:ext cx="10954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cxnSp>
        <p:nvCxnSpPr>
          <p:cNvPr id="1095" name="Прямая соединительная линия 1094">
            <a:extLst>
              <a:ext uri="{FF2B5EF4-FFF2-40B4-BE49-F238E27FC236}">
                <a16:creationId xmlns:a16="http://schemas.microsoft.com/office/drawing/2014/main" id="{31A56708-6511-BDC9-3647-CE79AACDB3F3}"/>
              </a:ext>
            </a:extLst>
          </p:cNvPr>
          <p:cNvCxnSpPr>
            <a:cxnSpLocks/>
          </p:cNvCxnSpPr>
          <p:nvPr/>
        </p:nvCxnSpPr>
        <p:spPr>
          <a:xfrm flipH="1">
            <a:off x="3658833" y="3985827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97" name="Прямая соединительная линия 1096">
            <a:extLst>
              <a:ext uri="{FF2B5EF4-FFF2-40B4-BE49-F238E27FC236}">
                <a16:creationId xmlns:a16="http://schemas.microsoft.com/office/drawing/2014/main" id="{54F209DE-80C5-C8DF-04EE-3C1D810202C7}"/>
              </a:ext>
            </a:extLst>
          </p:cNvPr>
          <p:cNvCxnSpPr>
            <a:cxnSpLocks/>
          </p:cNvCxnSpPr>
          <p:nvPr/>
        </p:nvCxnSpPr>
        <p:spPr>
          <a:xfrm flipH="1">
            <a:off x="3238092" y="3985827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99" name="Равнобедренный треугольник 1098">
            <a:extLst>
              <a:ext uri="{FF2B5EF4-FFF2-40B4-BE49-F238E27FC236}">
                <a16:creationId xmlns:a16="http://schemas.microsoft.com/office/drawing/2014/main" id="{25AC701D-CB9D-012F-8AA1-2A06EF33F395}"/>
              </a:ext>
            </a:extLst>
          </p:cNvPr>
          <p:cNvSpPr/>
          <p:nvPr/>
        </p:nvSpPr>
        <p:spPr>
          <a:xfrm rot="16200000" flipH="1">
            <a:off x="1710295" y="384053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1" name="TextBox 1100">
            <a:extLst>
              <a:ext uri="{FF2B5EF4-FFF2-40B4-BE49-F238E27FC236}">
                <a16:creationId xmlns:a16="http://schemas.microsoft.com/office/drawing/2014/main" id="{C5A41C83-C42D-7F22-6256-1153EA28C893}"/>
              </a:ext>
            </a:extLst>
          </p:cNvPr>
          <p:cNvSpPr txBox="1"/>
          <p:nvPr/>
        </p:nvSpPr>
        <p:spPr>
          <a:xfrm>
            <a:off x="4146551" y="4420420"/>
            <a:ext cx="2723877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договор поддержки заключен </a:t>
            </a:r>
            <a:r>
              <a:rPr lang="ru-RU" sz="6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</a:t>
            </a:r>
          </a:p>
        </p:txBody>
      </p:sp>
      <p:sp>
        <p:nvSpPr>
          <p:cNvPr id="1111" name="Равнобедренный треугольник 1110">
            <a:extLst>
              <a:ext uri="{FF2B5EF4-FFF2-40B4-BE49-F238E27FC236}">
                <a16:creationId xmlns:a16="http://schemas.microsoft.com/office/drawing/2014/main" id="{A863252F-3E1F-C495-C504-CC60BEA43E09}"/>
              </a:ext>
            </a:extLst>
          </p:cNvPr>
          <p:cNvSpPr/>
          <p:nvPr/>
        </p:nvSpPr>
        <p:spPr>
          <a:xfrm rot="5400000">
            <a:off x="3409303" y="1909072"/>
            <a:ext cx="374737" cy="323048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B083D2F1-F4B0-6AB7-33C1-217A1EA87797}"/>
              </a:ext>
            </a:extLst>
          </p:cNvPr>
          <p:cNvSpPr/>
          <p:nvPr/>
        </p:nvSpPr>
        <p:spPr>
          <a:xfrm>
            <a:off x="4073812" y="1715210"/>
            <a:ext cx="1074867" cy="1195414"/>
          </a:xfrm>
          <a:prstGeom prst="roundRect">
            <a:avLst>
              <a:gd name="adj" fmla="val 16158"/>
            </a:avLst>
          </a:prstGeom>
          <a:noFill/>
          <a:ln w="127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14" name="Прямоугольник: скругленные углы 1113">
            <a:extLst>
              <a:ext uri="{FF2B5EF4-FFF2-40B4-BE49-F238E27FC236}">
                <a16:creationId xmlns:a16="http://schemas.microsoft.com/office/drawing/2014/main" id="{6615131D-E772-CCB6-DF2F-518C99EE5947}"/>
              </a:ext>
            </a:extLst>
          </p:cNvPr>
          <p:cNvSpPr/>
          <p:nvPr/>
        </p:nvSpPr>
        <p:spPr>
          <a:xfrm>
            <a:off x="5387486" y="1715211"/>
            <a:ext cx="1074867" cy="1195414"/>
          </a:xfrm>
          <a:prstGeom prst="roundRect">
            <a:avLst>
              <a:gd name="adj" fmla="val 15272"/>
            </a:avLst>
          </a:prstGeom>
          <a:noFill/>
          <a:ln w="127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15" name="TextBox 1114">
            <a:extLst>
              <a:ext uri="{FF2B5EF4-FFF2-40B4-BE49-F238E27FC236}">
                <a16:creationId xmlns:a16="http://schemas.microsoft.com/office/drawing/2014/main" id="{B3D241F8-DFBE-6164-AF88-420ED527C2B2}"/>
              </a:ext>
            </a:extLst>
          </p:cNvPr>
          <p:cNvSpPr txBox="1"/>
          <p:nvPr/>
        </p:nvSpPr>
        <p:spPr>
          <a:xfrm>
            <a:off x="4039411" y="1859771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rgbClr val="002060"/>
                </a:solidFill>
                <a:latin typeface="Montserrat" panose="00000500000000000000" pitchFamily="2" charset="-52"/>
              </a:rPr>
              <a:t>---</a:t>
            </a:r>
            <a:endParaRPr lang="ru-RU" sz="2800" b="0" dirty="0">
              <a:solidFill>
                <a:srgbClr val="002060"/>
              </a:solidFill>
            </a:endParaRPr>
          </a:p>
        </p:txBody>
      </p:sp>
      <p:sp>
        <p:nvSpPr>
          <p:cNvPr id="1116" name="TextBox 1115">
            <a:extLst>
              <a:ext uri="{FF2B5EF4-FFF2-40B4-BE49-F238E27FC236}">
                <a16:creationId xmlns:a16="http://schemas.microsoft.com/office/drawing/2014/main" id="{7D191552-AC15-18E8-1CED-6B12E9F92CB1}"/>
              </a:ext>
            </a:extLst>
          </p:cNvPr>
          <p:cNvSpPr txBox="1"/>
          <p:nvPr/>
        </p:nvSpPr>
        <p:spPr>
          <a:xfrm>
            <a:off x="4345940" y="1979182"/>
            <a:ext cx="113853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118" name="TextBox 1117">
            <a:extLst>
              <a:ext uri="{FF2B5EF4-FFF2-40B4-BE49-F238E27FC236}">
                <a16:creationId xmlns:a16="http://schemas.microsoft.com/office/drawing/2014/main" id="{09F85C4D-DD70-06BD-33F6-A7F806330359}"/>
              </a:ext>
            </a:extLst>
          </p:cNvPr>
          <p:cNvSpPr txBox="1"/>
          <p:nvPr/>
        </p:nvSpPr>
        <p:spPr>
          <a:xfrm>
            <a:off x="5443563" y="1855934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rgbClr val="002060"/>
                </a:solidFill>
                <a:latin typeface="Montserrat" panose="00000500000000000000" pitchFamily="2" charset="-52"/>
              </a:rPr>
              <a:t>---</a:t>
            </a:r>
            <a:endParaRPr lang="ru-RU" sz="2800" b="0" dirty="0">
              <a:solidFill>
                <a:srgbClr val="002060"/>
              </a:solidFill>
            </a:endParaRPr>
          </a:p>
        </p:txBody>
      </p:sp>
      <p:sp>
        <p:nvSpPr>
          <p:cNvPr id="1119" name="TextBox 1118">
            <a:extLst>
              <a:ext uri="{FF2B5EF4-FFF2-40B4-BE49-F238E27FC236}">
                <a16:creationId xmlns:a16="http://schemas.microsoft.com/office/drawing/2014/main" id="{F5EEB4EB-1631-6106-4381-B1D014D77C8F}"/>
              </a:ext>
            </a:extLst>
          </p:cNvPr>
          <p:cNvSpPr txBox="1"/>
          <p:nvPr/>
        </p:nvSpPr>
        <p:spPr>
          <a:xfrm>
            <a:off x="5670310" y="1971183"/>
            <a:ext cx="113853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rgbClr val="002060"/>
              </a:solidFill>
            </a:endParaRPr>
          </a:p>
        </p:txBody>
      </p:sp>
      <p:pic>
        <p:nvPicPr>
          <p:cNvPr id="1120" name="Рисунок 1119">
            <a:extLst>
              <a:ext uri="{FF2B5EF4-FFF2-40B4-BE49-F238E27FC236}">
                <a16:creationId xmlns:a16="http://schemas.microsoft.com/office/drawing/2014/main" id="{6D665177-634F-8D50-AD60-A180B98D5E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1122" y="2295548"/>
            <a:ext cx="444259" cy="444259"/>
          </a:xfrm>
          <a:prstGeom prst="rect">
            <a:avLst/>
          </a:prstGeom>
        </p:spPr>
      </p:pic>
      <p:pic>
        <p:nvPicPr>
          <p:cNvPr id="1121" name="Рисунок 1120">
            <a:extLst>
              <a:ext uri="{FF2B5EF4-FFF2-40B4-BE49-F238E27FC236}">
                <a16:creationId xmlns:a16="http://schemas.microsoft.com/office/drawing/2014/main" id="{D660EBF1-19C7-5E82-E70A-3A0ECAE14E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93299" y="2286282"/>
            <a:ext cx="444259" cy="444259"/>
          </a:xfrm>
          <a:prstGeom prst="rect">
            <a:avLst/>
          </a:prstGeom>
        </p:spPr>
      </p:pic>
      <p:sp>
        <p:nvSpPr>
          <p:cNvPr id="1122" name="TextBox 1121">
            <a:extLst>
              <a:ext uri="{FF2B5EF4-FFF2-40B4-BE49-F238E27FC236}">
                <a16:creationId xmlns:a16="http://schemas.microsoft.com/office/drawing/2014/main" id="{EAEFA2B1-0AF3-9E71-CAD0-69900AAD13E5}"/>
              </a:ext>
            </a:extLst>
          </p:cNvPr>
          <p:cNvSpPr txBox="1"/>
          <p:nvPr/>
        </p:nvSpPr>
        <p:spPr>
          <a:xfrm>
            <a:off x="4200137" y="2909854"/>
            <a:ext cx="102707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СМР+ПИР</a:t>
            </a:r>
          </a:p>
        </p:txBody>
      </p:sp>
      <p:sp>
        <p:nvSpPr>
          <p:cNvPr id="1123" name="TextBox 1122">
            <a:extLst>
              <a:ext uri="{FF2B5EF4-FFF2-40B4-BE49-F238E27FC236}">
                <a16:creationId xmlns:a16="http://schemas.microsoft.com/office/drawing/2014/main" id="{EB716D67-2C59-3056-2763-E3F0EF1D9379}"/>
              </a:ext>
            </a:extLst>
          </p:cNvPr>
          <p:cNvSpPr txBox="1"/>
          <p:nvPr/>
        </p:nvSpPr>
        <p:spPr>
          <a:xfrm>
            <a:off x="5382000" y="2901233"/>
            <a:ext cx="1131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Оборудование</a:t>
            </a:r>
          </a:p>
          <a:p>
            <a:pPr algn="l" defTabSz="1491151"/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cxnSp>
        <p:nvCxnSpPr>
          <p:cNvPr id="1124" name="Прямая соединительная линия 1123">
            <a:extLst>
              <a:ext uri="{FF2B5EF4-FFF2-40B4-BE49-F238E27FC236}">
                <a16:creationId xmlns:a16="http://schemas.microsoft.com/office/drawing/2014/main" id="{55D95FB3-DF32-8AA0-4AB2-801FA26BEAFA}"/>
              </a:ext>
            </a:extLst>
          </p:cNvPr>
          <p:cNvCxnSpPr>
            <a:cxnSpLocks/>
          </p:cNvCxnSpPr>
          <p:nvPr/>
        </p:nvCxnSpPr>
        <p:spPr>
          <a:xfrm>
            <a:off x="724074" y="4344701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25" name="Прямая соединительная линия 1124">
            <a:extLst>
              <a:ext uri="{FF2B5EF4-FFF2-40B4-BE49-F238E27FC236}">
                <a16:creationId xmlns:a16="http://schemas.microsoft.com/office/drawing/2014/main" id="{AE3C82F7-1AAF-254E-5EBB-5E43FF10328D}"/>
              </a:ext>
            </a:extLst>
          </p:cNvPr>
          <p:cNvCxnSpPr>
            <a:cxnSpLocks/>
          </p:cNvCxnSpPr>
          <p:nvPr/>
        </p:nvCxnSpPr>
        <p:spPr>
          <a:xfrm>
            <a:off x="724073" y="4732024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28" name="TextBox 1127">
            <a:extLst>
              <a:ext uri="{FF2B5EF4-FFF2-40B4-BE49-F238E27FC236}">
                <a16:creationId xmlns:a16="http://schemas.microsoft.com/office/drawing/2014/main" id="{463CED36-88E1-C688-8937-864B58EF9A42}"/>
              </a:ext>
            </a:extLst>
          </p:cNvPr>
          <p:cNvSpPr txBox="1"/>
          <p:nvPr/>
        </p:nvSpPr>
        <p:spPr>
          <a:xfrm>
            <a:off x="743630" y="4611018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срок поддержки</a:t>
            </a:r>
          </a:p>
        </p:txBody>
      </p:sp>
      <p:sp>
        <p:nvSpPr>
          <p:cNvPr id="1129" name="TextBox 1128">
            <a:extLst>
              <a:ext uri="{FF2B5EF4-FFF2-40B4-BE49-F238E27FC236}">
                <a16:creationId xmlns:a16="http://schemas.microsoft.com/office/drawing/2014/main" id="{EDBA63C5-D4BD-5B08-691B-B1F5C497C778}"/>
              </a:ext>
            </a:extLst>
          </p:cNvPr>
          <p:cNvSpPr txBox="1"/>
          <p:nvPr/>
        </p:nvSpPr>
        <p:spPr>
          <a:xfrm>
            <a:off x="2120797" y="4564801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8444BABB-EE6D-F8D3-1B42-BADDB21D4861}"/>
              </a:ext>
            </a:extLst>
          </p:cNvPr>
          <p:cNvSpPr txBox="1"/>
          <p:nvPr/>
        </p:nvSpPr>
        <p:spPr>
          <a:xfrm>
            <a:off x="746059" y="5103646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Банк-кредитор</a:t>
            </a:r>
          </a:p>
        </p:txBody>
      </p:sp>
      <p:sp>
        <p:nvSpPr>
          <p:cNvPr id="1131" name="TextBox 1130">
            <a:extLst>
              <a:ext uri="{FF2B5EF4-FFF2-40B4-BE49-F238E27FC236}">
                <a16:creationId xmlns:a16="http://schemas.microsoft.com/office/drawing/2014/main" id="{93CFF98F-CA82-079A-E14A-DF302EB6AD6C}"/>
              </a:ext>
            </a:extLst>
          </p:cNvPr>
          <p:cNvSpPr txBox="1"/>
          <p:nvPr/>
        </p:nvSpPr>
        <p:spPr>
          <a:xfrm>
            <a:off x="2094516" y="4963360"/>
            <a:ext cx="1199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---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1132" name="TextBox 1131">
            <a:extLst>
              <a:ext uri="{FF2B5EF4-FFF2-40B4-BE49-F238E27FC236}">
                <a16:creationId xmlns:a16="http://schemas.microsoft.com/office/drawing/2014/main" id="{1AAFD203-2945-443A-847B-C4F6A74D8AF6}"/>
              </a:ext>
            </a:extLst>
          </p:cNvPr>
          <p:cNvSpPr txBox="1"/>
          <p:nvPr/>
        </p:nvSpPr>
        <p:spPr>
          <a:xfrm>
            <a:off x="423406" y="4059650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Параметры поддержки</a:t>
            </a:r>
          </a:p>
        </p:txBody>
      </p:sp>
      <p:sp>
        <p:nvSpPr>
          <p:cNvPr id="1138" name="TextBox 1137">
            <a:extLst>
              <a:ext uri="{FF2B5EF4-FFF2-40B4-BE49-F238E27FC236}">
                <a16:creationId xmlns:a16="http://schemas.microsoft.com/office/drawing/2014/main" id="{3B4BAB0A-3B82-583A-0C49-9158DDADBD33}"/>
              </a:ext>
            </a:extLst>
          </p:cNvPr>
          <p:cNvSpPr txBox="1"/>
          <p:nvPr/>
        </p:nvSpPr>
        <p:spPr>
          <a:xfrm>
            <a:off x="5049474" y="5371886"/>
            <a:ext cx="1131734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0</a:t>
            </a:r>
            <a:r>
              <a:rPr lang="en-US" sz="16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,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22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145" name="Прямоугольник: скругленные углы 1144">
            <a:extLst>
              <a:ext uri="{FF2B5EF4-FFF2-40B4-BE49-F238E27FC236}">
                <a16:creationId xmlns:a16="http://schemas.microsoft.com/office/drawing/2014/main" id="{98C25AC8-F421-D245-19D0-213092321520}"/>
              </a:ext>
            </a:extLst>
          </p:cNvPr>
          <p:cNvSpPr/>
          <p:nvPr/>
        </p:nvSpPr>
        <p:spPr>
          <a:xfrm>
            <a:off x="6628465" y="663314"/>
            <a:ext cx="5142204" cy="31341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6" name="Овал 1145">
            <a:extLst>
              <a:ext uri="{FF2B5EF4-FFF2-40B4-BE49-F238E27FC236}">
                <a16:creationId xmlns:a16="http://schemas.microsoft.com/office/drawing/2014/main" id="{422142D3-040C-E87A-32F0-AEA4B4D08E41}"/>
              </a:ext>
            </a:extLst>
          </p:cNvPr>
          <p:cNvSpPr/>
          <p:nvPr/>
        </p:nvSpPr>
        <p:spPr>
          <a:xfrm>
            <a:off x="6775770" y="734239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7" name="Овал 1146">
            <a:extLst>
              <a:ext uri="{FF2B5EF4-FFF2-40B4-BE49-F238E27FC236}">
                <a16:creationId xmlns:a16="http://schemas.microsoft.com/office/drawing/2014/main" id="{48600D91-0E85-2C83-B134-F496FBF84D3A}"/>
              </a:ext>
            </a:extLst>
          </p:cNvPr>
          <p:cNvSpPr/>
          <p:nvPr/>
        </p:nvSpPr>
        <p:spPr>
          <a:xfrm>
            <a:off x="7064355" y="734238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8" name="Овал 1147">
            <a:extLst>
              <a:ext uri="{FF2B5EF4-FFF2-40B4-BE49-F238E27FC236}">
                <a16:creationId xmlns:a16="http://schemas.microsoft.com/office/drawing/2014/main" id="{269BE117-0920-45F2-9363-058F6527D2B4}"/>
              </a:ext>
            </a:extLst>
          </p:cNvPr>
          <p:cNvSpPr/>
          <p:nvPr/>
        </p:nvSpPr>
        <p:spPr>
          <a:xfrm>
            <a:off x="7352940" y="734237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9" name="TextBox 1148">
            <a:extLst>
              <a:ext uri="{FF2B5EF4-FFF2-40B4-BE49-F238E27FC236}">
                <a16:creationId xmlns:a16="http://schemas.microsoft.com/office/drawing/2014/main" id="{77A309B4-5D0D-F826-D481-91A4348C3C55}"/>
              </a:ext>
            </a:extLst>
          </p:cNvPr>
          <p:cNvSpPr txBox="1"/>
          <p:nvPr/>
        </p:nvSpPr>
        <p:spPr>
          <a:xfrm>
            <a:off x="7576482" y="683448"/>
            <a:ext cx="4525031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Предоставление поддержки</a:t>
            </a:r>
          </a:p>
        </p:txBody>
      </p:sp>
      <p:sp>
        <p:nvSpPr>
          <p:cNvPr id="1157" name="TextBox 1156">
            <a:extLst>
              <a:ext uri="{FF2B5EF4-FFF2-40B4-BE49-F238E27FC236}">
                <a16:creationId xmlns:a16="http://schemas.microsoft.com/office/drawing/2014/main" id="{7CF38243-6A06-1EFC-28F9-9BA3C10D4F42}"/>
              </a:ext>
            </a:extLst>
          </p:cNvPr>
          <p:cNvSpPr txBox="1"/>
          <p:nvPr/>
        </p:nvSpPr>
        <p:spPr>
          <a:xfrm>
            <a:off x="6995904" y="3481488"/>
            <a:ext cx="218380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Будет создано рабочих мест</a:t>
            </a:r>
          </a:p>
        </p:txBody>
      </p:sp>
      <p:sp>
        <p:nvSpPr>
          <p:cNvPr id="1162" name="Равнобедренный треугольник 1161">
            <a:extLst>
              <a:ext uri="{FF2B5EF4-FFF2-40B4-BE49-F238E27FC236}">
                <a16:creationId xmlns:a16="http://schemas.microsoft.com/office/drawing/2014/main" id="{C89A3FDE-EBBC-D828-5518-411291D4AE3E}"/>
              </a:ext>
            </a:extLst>
          </p:cNvPr>
          <p:cNvSpPr/>
          <p:nvPr/>
        </p:nvSpPr>
        <p:spPr>
          <a:xfrm rot="5400000">
            <a:off x="9464296" y="524511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3" name="Равнобедренный треугольник 1172">
            <a:extLst>
              <a:ext uri="{FF2B5EF4-FFF2-40B4-BE49-F238E27FC236}">
                <a16:creationId xmlns:a16="http://schemas.microsoft.com/office/drawing/2014/main" id="{8ABA33B1-BE22-23F4-5C36-3C8D38E6AD5C}"/>
              </a:ext>
            </a:extLst>
          </p:cNvPr>
          <p:cNvSpPr/>
          <p:nvPr/>
        </p:nvSpPr>
        <p:spPr>
          <a:xfrm rot="5400000">
            <a:off x="9541714" y="1959734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4" name="TextBox 1173">
            <a:extLst>
              <a:ext uri="{FF2B5EF4-FFF2-40B4-BE49-F238E27FC236}">
                <a16:creationId xmlns:a16="http://schemas.microsoft.com/office/drawing/2014/main" id="{46564EB5-CC16-A5C8-BE17-D41DEB1EC9CC}"/>
              </a:ext>
            </a:extLst>
          </p:cNvPr>
          <p:cNvSpPr txBox="1"/>
          <p:nvPr/>
        </p:nvSpPr>
        <p:spPr>
          <a:xfrm>
            <a:off x="9769202" y="1530241"/>
            <a:ext cx="200146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Осуществление выборки средств по КД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млрд руб. (накопительным итогом)</a:t>
            </a:r>
          </a:p>
        </p:txBody>
      </p:sp>
      <p:sp>
        <p:nvSpPr>
          <p:cNvPr id="1175" name="Прямоугольник: скругленные углы 1174">
            <a:extLst>
              <a:ext uri="{FF2B5EF4-FFF2-40B4-BE49-F238E27FC236}">
                <a16:creationId xmlns:a16="http://schemas.microsoft.com/office/drawing/2014/main" id="{BDBBB82B-2B67-ED36-FE80-9F63336B94F5}"/>
              </a:ext>
            </a:extLst>
          </p:cNvPr>
          <p:cNvSpPr/>
          <p:nvPr/>
        </p:nvSpPr>
        <p:spPr>
          <a:xfrm>
            <a:off x="9824991" y="2035211"/>
            <a:ext cx="1945677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6" name="TextBox 1175">
            <a:extLst>
              <a:ext uri="{FF2B5EF4-FFF2-40B4-BE49-F238E27FC236}">
                <a16:creationId xmlns:a16="http://schemas.microsoft.com/office/drawing/2014/main" id="{F89EAFF2-6F9D-4292-CBF6-2F183281F70B}"/>
              </a:ext>
            </a:extLst>
          </p:cNvPr>
          <p:cNvSpPr txBox="1"/>
          <p:nvPr/>
        </p:nvSpPr>
        <p:spPr>
          <a:xfrm>
            <a:off x="9841029" y="2055989"/>
            <a:ext cx="1774710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Инвестиционная фаза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1180" name="Прямая соединительная линия 1179">
            <a:extLst>
              <a:ext uri="{FF2B5EF4-FFF2-40B4-BE49-F238E27FC236}">
                <a16:creationId xmlns:a16="http://schemas.microsoft.com/office/drawing/2014/main" id="{B630A55F-994F-6F0A-8BA2-C76E047E5CBB}"/>
              </a:ext>
            </a:extLst>
          </p:cNvPr>
          <p:cNvCxnSpPr>
            <a:cxnSpLocks/>
          </p:cNvCxnSpPr>
          <p:nvPr/>
        </p:nvCxnSpPr>
        <p:spPr>
          <a:xfrm>
            <a:off x="8969931" y="1804988"/>
            <a:ext cx="0" cy="934819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2" name="Прямая соединительная линия 1181">
            <a:extLst>
              <a:ext uri="{FF2B5EF4-FFF2-40B4-BE49-F238E27FC236}">
                <a16:creationId xmlns:a16="http://schemas.microsoft.com/office/drawing/2014/main" id="{175CED25-D081-C49D-948F-3D0B02552A10}"/>
              </a:ext>
            </a:extLst>
          </p:cNvPr>
          <p:cNvCxnSpPr>
            <a:cxnSpLocks/>
          </p:cNvCxnSpPr>
          <p:nvPr/>
        </p:nvCxnSpPr>
        <p:spPr>
          <a:xfrm>
            <a:off x="8484156" y="1971183"/>
            <a:ext cx="0" cy="537228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3" name="Прямая соединительная линия 1182">
            <a:extLst>
              <a:ext uri="{FF2B5EF4-FFF2-40B4-BE49-F238E27FC236}">
                <a16:creationId xmlns:a16="http://schemas.microsoft.com/office/drawing/2014/main" id="{C797BB4B-FFC2-D432-2A50-7BA2BCB1EA9E}"/>
              </a:ext>
            </a:extLst>
          </p:cNvPr>
          <p:cNvCxnSpPr>
            <a:cxnSpLocks/>
          </p:cNvCxnSpPr>
          <p:nvPr/>
        </p:nvCxnSpPr>
        <p:spPr>
          <a:xfrm>
            <a:off x="8003143" y="2109788"/>
            <a:ext cx="0" cy="447675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4" name="Прямая соединительная линия 1183">
            <a:extLst>
              <a:ext uri="{FF2B5EF4-FFF2-40B4-BE49-F238E27FC236}">
                <a16:creationId xmlns:a16="http://schemas.microsoft.com/office/drawing/2014/main" id="{CC26A1A0-47BD-76A7-79F7-CBE941E6137C}"/>
              </a:ext>
            </a:extLst>
          </p:cNvPr>
          <p:cNvCxnSpPr>
            <a:cxnSpLocks/>
          </p:cNvCxnSpPr>
          <p:nvPr/>
        </p:nvCxnSpPr>
        <p:spPr>
          <a:xfrm>
            <a:off x="7519627" y="2407886"/>
            <a:ext cx="0" cy="302684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5" name="Прямая соединительная линия 1184">
            <a:extLst>
              <a:ext uri="{FF2B5EF4-FFF2-40B4-BE49-F238E27FC236}">
                <a16:creationId xmlns:a16="http://schemas.microsoft.com/office/drawing/2014/main" id="{C068F3B9-6529-D6BD-74ED-1C5131824273}"/>
              </a:ext>
            </a:extLst>
          </p:cNvPr>
          <p:cNvCxnSpPr>
            <a:cxnSpLocks/>
          </p:cNvCxnSpPr>
          <p:nvPr/>
        </p:nvCxnSpPr>
        <p:spPr>
          <a:xfrm flipV="1">
            <a:off x="7035854" y="2423097"/>
            <a:ext cx="0" cy="427259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6" name="Прямая соединительная линия 1185">
            <a:extLst>
              <a:ext uri="{FF2B5EF4-FFF2-40B4-BE49-F238E27FC236}">
                <a16:creationId xmlns:a16="http://schemas.microsoft.com/office/drawing/2014/main" id="{937AD78D-724C-EDEB-F98E-EB234E35DA93}"/>
              </a:ext>
            </a:extLst>
          </p:cNvPr>
          <p:cNvCxnSpPr>
            <a:cxnSpLocks/>
          </p:cNvCxnSpPr>
          <p:nvPr/>
        </p:nvCxnSpPr>
        <p:spPr>
          <a:xfrm>
            <a:off x="9451181" y="1335881"/>
            <a:ext cx="0" cy="1410965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93" name="Прямоугольник: скругленные углы 1192">
            <a:extLst>
              <a:ext uri="{FF2B5EF4-FFF2-40B4-BE49-F238E27FC236}">
                <a16:creationId xmlns:a16="http://schemas.microsoft.com/office/drawing/2014/main" id="{C7A18C25-FDC3-703D-7A9F-3C4A91A4DFF6}"/>
              </a:ext>
            </a:extLst>
          </p:cNvPr>
          <p:cNvSpPr/>
          <p:nvPr/>
        </p:nvSpPr>
        <p:spPr>
          <a:xfrm>
            <a:off x="502383" y="5939722"/>
            <a:ext cx="11268286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4" name="Овал 1193">
            <a:extLst>
              <a:ext uri="{FF2B5EF4-FFF2-40B4-BE49-F238E27FC236}">
                <a16:creationId xmlns:a16="http://schemas.microsoft.com/office/drawing/2014/main" id="{6D472AB1-0C49-B49F-A606-8775C5911D2B}"/>
              </a:ext>
            </a:extLst>
          </p:cNvPr>
          <p:cNvSpPr/>
          <p:nvPr/>
        </p:nvSpPr>
        <p:spPr>
          <a:xfrm>
            <a:off x="664763" y="601290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5" name="Овал 1194">
            <a:extLst>
              <a:ext uri="{FF2B5EF4-FFF2-40B4-BE49-F238E27FC236}">
                <a16:creationId xmlns:a16="http://schemas.microsoft.com/office/drawing/2014/main" id="{B132B1F9-CDD8-EEE0-DA2B-4702E161F3C2}"/>
              </a:ext>
            </a:extLst>
          </p:cNvPr>
          <p:cNvSpPr/>
          <p:nvPr/>
        </p:nvSpPr>
        <p:spPr>
          <a:xfrm>
            <a:off x="953348" y="601290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6" name="Овал 1195">
            <a:extLst>
              <a:ext uri="{FF2B5EF4-FFF2-40B4-BE49-F238E27FC236}">
                <a16:creationId xmlns:a16="http://schemas.microsoft.com/office/drawing/2014/main" id="{F5573605-19B3-8FB3-CE80-CEEE7E05DC49}"/>
              </a:ext>
            </a:extLst>
          </p:cNvPr>
          <p:cNvSpPr/>
          <p:nvPr/>
        </p:nvSpPr>
        <p:spPr>
          <a:xfrm>
            <a:off x="1241933" y="6012900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7" name="TextBox 1196">
            <a:extLst>
              <a:ext uri="{FF2B5EF4-FFF2-40B4-BE49-F238E27FC236}">
                <a16:creationId xmlns:a16="http://schemas.microsoft.com/office/drawing/2014/main" id="{B072E8D5-12C1-6C9C-6726-ECCDFD073D73}"/>
              </a:ext>
            </a:extLst>
          </p:cNvPr>
          <p:cNvSpPr txBox="1"/>
          <p:nvPr/>
        </p:nvSpPr>
        <p:spPr>
          <a:xfrm>
            <a:off x="1450401" y="5957743"/>
            <a:ext cx="41413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Сопроводительный текст от компании</a:t>
            </a: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251B68B8-C6FD-F871-7ED6-C6E1FA7DCF1E}"/>
              </a:ext>
            </a:extLst>
          </p:cNvPr>
          <p:cNvSpPr txBox="1"/>
          <p:nvPr/>
        </p:nvSpPr>
        <p:spPr>
          <a:xfrm>
            <a:off x="570243" y="6212566"/>
            <a:ext cx="112019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1201" name="Равнобедренный треугольник 1200">
            <a:extLst>
              <a:ext uri="{FF2B5EF4-FFF2-40B4-BE49-F238E27FC236}">
                <a16:creationId xmlns:a16="http://schemas.microsoft.com/office/drawing/2014/main" id="{3E4E5615-5A28-F661-8E5D-9834244B3925}"/>
              </a:ext>
            </a:extLst>
          </p:cNvPr>
          <p:cNvSpPr/>
          <p:nvPr/>
        </p:nvSpPr>
        <p:spPr>
          <a:xfrm rot="5400000">
            <a:off x="5876321" y="2944281"/>
            <a:ext cx="1525420" cy="248744"/>
          </a:xfrm>
          <a:prstGeom prst="triangl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graphicFrame>
        <p:nvGraphicFramePr>
          <p:cNvPr id="1150" name="Диаграмма 1149">
            <a:extLst>
              <a:ext uri="{FF2B5EF4-FFF2-40B4-BE49-F238E27FC236}">
                <a16:creationId xmlns:a16="http://schemas.microsoft.com/office/drawing/2014/main" id="{DA8FE10A-84A4-FD9D-7204-4A3B2A84A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820619"/>
              </p:ext>
            </p:extLst>
          </p:nvPr>
        </p:nvGraphicFramePr>
        <p:xfrm>
          <a:off x="6650610" y="3266550"/>
          <a:ext cx="5120058" cy="2248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A2647C01-D287-0268-27DF-DB28C33842C7}"/>
              </a:ext>
            </a:extLst>
          </p:cNvPr>
          <p:cNvSpPr/>
          <p:nvPr/>
        </p:nvSpPr>
        <p:spPr>
          <a:xfrm>
            <a:off x="7033376" y="2833930"/>
            <a:ext cx="4425156" cy="38925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6EC612-8538-1217-C9A9-B21967CD4F41}"/>
              </a:ext>
            </a:extLst>
          </p:cNvPr>
          <p:cNvSpPr txBox="1"/>
          <p:nvPr/>
        </p:nvSpPr>
        <p:spPr>
          <a:xfrm>
            <a:off x="7147698" y="2837498"/>
            <a:ext cx="3836309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Эффекты для города Москвы после реализации проекта (через 2 года после завершения поддержки)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4FB3DB-2AD5-6F75-3B5E-649F266B1303}"/>
              </a:ext>
            </a:extLst>
          </p:cNvPr>
          <p:cNvSpPr txBox="1"/>
          <p:nvPr/>
        </p:nvSpPr>
        <p:spPr>
          <a:xfrm>
            <a:off x="6942457" y="1199145"/>
            <a:ext cx="2001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Построить в 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excel 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график выборки по кварталам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годам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млрд руб.</a:t>
            </a:r>
          </a:p>
        </p:txBody>
      </p:sp>
      <p:sp>
        <p:nvSpPr>
          <p:cNvPr id="1040" name="TextBox 1039">
            <a:extLst>
              <a:ext uri="{FF2B5EF4-FFF2-40B4-BE49-F238E27FC236}">
                <a16:creationId xmlns:a16="http://schemas.microsoft.com/office/drawing/2014/main" id="{BA95CB48-F45F-5485-90C6-2EB01AEBDB7C}"/>
              </a:ext>
            </a:extLst>
          </p:cNvPr>
          <p:cNvSpPr txBox="1"/>
          <p:nvPr/>
        </p:nvSpPr>
        <p:spPr>
          <a:xfrm>
            <a:off x="7001772" y="3995766"/>
            <a:ext cx="2183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Объем уплаченных налогов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Москвы**</a:t>
            </a:r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8C5E8EB5-505D-5466-15DB-EAB1EF9D61EA}"/>
              </a:ext>
            </a:extLst>
          </p:cNvPr>
          <p:cNvSpPr txBox="1"/>
          <p:nvPr/>
        </p:nvSpPr>
        <p:spPr>
          <a:xfrm>
            <a:off x="7001772" y="4591683"/>
            <a:ext cx="2183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Промышленных площадей будет построено</a:t>
            </a:r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78E243A3-506A-65AC-CF52-B9BC9CBF1969}"/>
              </a:ext>
            </a:extLst>
          </p:cNvPr>
          <p:cNvSpPr txBox="1"/>
          <p:nvPr/>
        </p:nvSpPr>
        <p:spPr>
          <a:xfrm>
            <a:off x="7001772" y="5166368"/>
            <a:ext cx="218380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Оборудования будет закуплено</a:t>
            </a:r>
          </a:p>
        </p:txBody>
      </p:sp>
      <p:sp>
        <p:nvSpPr>
          <p:cNvPr id="1044" name="Равнобедренный треугольник 1043">
            <a:extLst>
              <a:ext uri="{FF2B5EF4-FFF2-40B4-BE49-F238E27FC236}">
                <a16:creationId xmlns:a16="http://schemas.microsoft.com/office/drawing/2014/main" id="{7CAE1A1E-0E73-BBBE-B730-11F870B0A65E}"/>
              </a:ext>
            </a:extLst>
          </p:cNvPr>
          <p:cNvSpPr/>
          <p:nvPr/>
        </p:nvSpPr>
        <p:spPr>
          <a:xfrm rot="5400000">
            <a:off x="9464296" y="4645312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773866F9-BE67-5B3D-4CE1-893F003172A5}"/>
              </a:ext>
            </a:extLst>
          </p:cNvPr>
          <p:cNvSpPr/>
          <p:nvPr/>
        </p:nvSpPr>
        <p:spPr>
          <a:xfrm rot="5400000">
            <a:off x="9464296" y="407295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Равнобедренный треугольник 1045">
            <a:extLst>
              <a:ext uri="{FF2B5EF4-FFF2-40B4-BE49-F238E27FC236}">
                <a16:creationId xmlns:a16="http://schemas.microsoft.com/office/drawing/2014/main" id="{DC0B820D-3BEE-3064-C10D-2E4ABE7DEB93}"/>
              </a:ext>
            </a:extLst>
          </p:cNvPr>
          <p:cNvSpPr/>
          <p:nvPr/>
        </p:nvSpPr>
        <p:spPr>
          <a:xfrm rot="5400000">
            <a:off x="9464296" y="3503140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D8C9DEE7-7B6D-999B-EB5C-225E4A27B39A}"/>
              </a:ext>
            </a:extLst>
          </p:cNvPr>
          <p:cNvSpPr txBox="1"/>
          <p:nvPr/>
        </p:nvSpPr>
        <p:spPr>
          <a:xfrm>
            <a:off x="10092944" y="457206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8" name="TextBox 1047">
            <a:extLst>
              <a:ext uri="{FF2B5EF4-FFF2-40B4-BE49-F238E27FC236}">
                <a16:creationId xmlns:a16="http://schemas.microsoft.com/office/drawing/2014/main" id="{0EA7A8FA-8233-CC04-0567-456D9AA3AD05}"/>
              </a:ext>
            </a:extLst>
          </p:cNvPr>
          <p:cNvSpPr txBox="1"/>
          <p:nvPr/>
        </p:nvSpPr>
        <p:spPr>
          <a:xfrm>
            <a:off x="10466838" y="455865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C7F7E709-3198-97B5-0F29-0B3C5D88F593}"/>
              </a:ext>
            </a:extLst>
          </p:cNvPr>
          <p:cNvSpPr txBox="1"/>
          <p:nvPr/>
        </p:nvSpPr>
        <p:spPr>
          <a:xfrm>
            <a:off x="10279892" y="466385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4F1D991F-2646-7A25-4CEA-6ECB96BC3A0E}"/>
              </a:ext>
            </a:extLst>
          </p:cNvPr>
          <p:cNvSpPr txBox="1"/>
          <p:nvPr/>
        </p:nvSpPr>
        <p:spPr>
          <a:xfrm>
            <a:off x="10092944" y="5158482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F2F13C92-54C2-82D7-D862-300C2982B041}"/>
              </a:ext>
            </a:extLst>
          </p:cNvPr>
          <p:cNvSpPr txBox="1"/>
          <p:nvPr/>
        </p:nvSpPr>
        <p:spPr>
          <a:xfrm>
            <a:off x="10279892" y="5250276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ед.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EE15028E-8DDC-0C91-9EF7-16137979A5E9}"/>
              </a:ext>
            </a:extLst>
          </p:cNvPr>
          <p:cNvSpPr txBox="1"/>
          <p:nvPr/>
        </p:nvSpPr>
        <p:spPr>
          <a:xfrm>
            <a:off x="10092944" y="3966563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80AA5D14-B1B7-B861-DEE4-4CE57F6A852F}"/>
              </a:ext>
            </a:extLst>
          </p:cNvPr>
          <p:cNvSpPr txBox="1"/>
          <p:nvPr/>
        </p:nvSpPr>
        <p:spPr>
          <a:xfrm>
            <a:off x="10540729" y="3967397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1056" name="TextBox 1055">
            <a:extLst>
              <a:ext uri="{FF2B5EF4-FFF2-40B4-BE49-F238E27FC236}">
                <a16:creationId xmlns:a16="http://schemas.microsoft.com/office/drawing/2014/main" id="{C179684E-E4E2-D788-1910-ECE387CA3688}"/>
              </a:ext>
            </a:extLst>
          </p:cNvPr>
          <p:cNvSpPr txBox="1"/>
          <p:nvPr/>
        </p:nvSpPr>
        <p:spPr>
          <a:xfrm>
            <a:off x="10111429" y="339095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7" name="TextBox 1056">
            <a:extLst>
              <a:ext uri="{FF2B5EF4-FFF2-40B4-BE49-F238E27FC236}">
                <a16:creationId xmlns:a16="http://schemas.microsoft.com/office/drawing/2014/main" id="{1958B191-A648-3EFA-F350-2E4D3222665E}"/>
              </a:ext>
            </a:extLst>
          </p:cNvPr>
          <p:cNvSpPr txBox="1"/>
          <p:nvPr/>
        </p:nvSpPr>
        <p:spPr>
          <a:xfrm>
            <a:off x="10298377" y="3482753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 чел.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5CE0B1-6776-6487-C4FB-6B8050829C08}"/>
              </a:ext>
            </a:extLst>
          </p:cNvPr>
          <p:cNvSpPr txBox="1"/>
          <p:nvPr/>
        </p:nvSpPr>
        <p:spPr>
          <a:xfrm>
            <a:off x="4279201" y="1443686"/>
            <a:ext cx="232194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ЗАВИСИМОСТИ ОТ ПРОЕКТА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9CA24-5AB4-8B97-756E-46F7FF33FD1B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DA7533-19D1-C39A-6E67-C42EED21C63A}"/>
              </a:ext>
            </a:extLst>
          </p:cNvPr>
          <p:cNvSpPr txBox="1"/>
          <p:nvPr/>
        </p:nvSpPr>
        <p:spPr>
          <a:xfrm>
            <a:off x="761389" y="4257078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Срок КД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F6D4BEB-2D7F-54C5-CDBF-E456BCCD8FE7}"/>
              </a:ext>
            </a:extLst>
          </p:cNvPr>
          <p:cNvCxnSpPr>
            <a:cxnSpLocks/>
          </p:cNvCxnSpPr>
          <p:nvPr/>
        </p:nvCxnSpPr>
        <p:spPr>
          <a:xfrm>
            <a:off x="724074" y="5217563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FA84018-09C3-3C02-A242-E99737CF28C3}"/>
              </a:ext>
            </a:extLst>
          </p:cNvPr>
          <p:cNvSpPr txBox="1"/>
          <p:nvPr/>
        </p:nvSpPr>
        <p:spPr>
          <a:xfrm>
            <a:off x="746060" y="5562678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Процентная ставка </a:t>
            </a:r>
          </a:p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по КД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F932ED-9C04-9FCC-322E-E62039255C15}"/>
              </a:ext>
            </a:extLst>
          </p:cNvPr>
          <p:cNvSpPr txBox="1"/>
          <p:nvPr/>
        </p:nvSpPr>
        <p:spPr>
          <a:xfrm>
            <a:off x="2120526" y="4165182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BB6EB5-2811-6023-F9AB-8545F2EFC9A5}"/>
              </a:ext>
            </a:extLst>
          </p:cNvPr>
          <p:cNvSpPr txBox="1"/>
          <p:nvPr/>
        </p:nvSpPr>
        <p:spPr>
          <a:xfrm>
            <a:off x="2120797" y="5396262"/>
            <a:ext cx="18085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КС ЦБ РФ </a:t>
            </a:r>
            <a:r>
              <a:rPr lang="ru-RU" sz="1200" b="0" dirty="0">
                <a:solidFill>
                  <a:srgbClr val="002060"/>
                </a:solidFill>
                <a:latin typeface="Montserrat" panose="00000500000000000000" pitchFamily="2" charset="-52"/>
              </a:rPr>
              <a:t>+</a:t>
            </a:r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_</a:t>
            </a:r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%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DDF384-1D73-C5C7-7031-0138D475DC9B}"/>
              </a:ext>
            </a:extLst>
          </p:cNvPr>
          <p:cNvSpPr txBox="1"/>
          <p:nvPr/>
        </p:nvSpPr>
        <p:spPr>
          <a:xfrm>
            <a:off x="2110561" y="5636108"/>
            <a:ext cx="27238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случае фиксированной указать процентную </a:t>
            </a:r>
          </a:p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ставку без привязки к КС ЦБ РФ***</a:t>
            </a:r>
            <a:endParaRPr lang="ru-RU" sz="60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81D3CE-64A1-6998-7AF4-E17FEB5FC8DC}"/>
              </a:ext>
            </a:extLst>
          </p:cNvPr>
          <p:cNvSpPr txBox="1"/>
          <p:nvPr/>
        </p:nvSpPr>
        <p:spPr>
          <a:xfrm>
            <a:off x="5148679" y="6594118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***КС ЦБ РФ – Ключевая ставка Банка России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78181548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1E6038-4EBF-3356-75FD-59A948020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Прямоугольник 1143">
            <a:extLst>
              <a:ext uri="{FF2B5EF4-FFF2-40B4-BE49-F238E27FC236}">
                <a16:creationId xmlns:a16="http://schemas.microsoft.com/office/drawing/2014/main" id="{12BCF97E-849F-B095-A054-F2D6399881C2}"/>
              </a:ext>
            </a:extLst>
          </p:cNvPr>
          <p:cNvSpPr/>
          <p:nvPr/>
        </p:nvSpPr>
        <p:spPr>
          <a:xfrm>
            <a:off x="6522078" y="-1"/>
            <a:ext cx="5670899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145FECD1-E0D0-8782-3B65-E34E1848AAF8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latin typeface="TT Moscow Economy Light" panose="020B0103030101020204" pitchFamily="34" charset="0"/>
              </a:rPr>
              <a:t>3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12668C2-3E4D-D53D-FC6E-A1000B46D6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5C6524AA-0CFF-AA0B-E2D9-38E8714FE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9316E27D-D380-C01E-A033-AA78DD7E2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CD95FEDF-04FC-997D-0908-A31648D149BA}"/>
              </a:ext>
            </a:extLst>
          </p:cNvPr>
          <p:cNvSpPr txBox="1"/>
          <p:nvPr/>
        </p:nvSpPr>
        <p:spPr>
          <a:xfrm>
            <a:off x="422920" y="153969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Информация о планируемом проекте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D73E56D5-E79E-8D01-8531-6DE92A1872FA}"/>
              </a:ext>
            </a:extLst>
          </p:cNvPr>
          <p:cNvSpPr/>
          <p:nvPr/>
        </p:nvSpPr>
        <p:spPr>
          <a:xfrm>
            <a:off x="500336" y="663314"/>
            <a:ext cx="5962017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2B34221-2A06-DAD9-8415-C5DB55C3CC70}"/>
              </a:ext>
            </a:extLst>
          </p:cNvPr>
          <p:cNvSpPr/>
          <p:nvPr/>
        </p:nvSpPr>
        <p:spPr>
          <a:xfrm>
            <a:off x="662716" y="736494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5B39B55A-0510-8C68-99C8-B248EF3AA199}"/>
              </a:ext>
            </a:extLst>
          </p:cNvPr>
          <p:cNvSpPr/>
          <p:nvPr/>
        </p:nvSpPr>
        <p:spPr>
          <a:xfrm>
            <a:off x="951301" y="73649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F867896E-9067-9EEA-F990-89CE53EEB0D3}"/>
              </a:ext>
            </a:extLst>
          </p:cNvPr>
          <p:cNvSpPr/>
          <p:nvPr/>
        </p:nvSpPr>
        <p:spPr>
          <a:xfrm>
            <a:off x="1239886" y="73649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5" name="Прямоугольник: скругленные углы 1144">
            <a:extLst>
              <a:ext uri="{FF2B5EF4-FFF2-40B4-BE49-F238E27FC236}">
                <a16:creationId xmlns:a16="http://schemas.microsoft.com/office/drawing/2014/main" id="{EDAAA278-6544-02F4-E3F9-C765184C35EF}"/>
              </a:ext>
            </a:extLst>
          </p:cNvPr>
          <p:cNvSpPr/>
          <p:nvPr/>
        </p:nvSpPr>
        <p:spPr>
          <a:xfrm>
            <a:off x="6628465" y="663314"/>
            <a:ext cx="5142204" cy="31341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6" name="Овал 1145">
            <a:extLst>
              <a:ext uri="{FF2B5EF4-FFF2-40B4-BE49-F238E27FC236}">
                <a16:creationId xmlns:a16="http://schemas.microsoft.com/office/drawing/2014/main" id="{B26D00E8-0A3B-F205-2198-31D082D07128}"/>
              </a:ext>
            </a:extLst>
          </p:cNvPr>
          <p:cNvSpPr/>
          <p:nvPr/>
        </p:nvSpPr>
        <p:spPr>
          <a:xfrm>
            <a:off x="6775770" y="734239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7" name="Овал 1146">
            <a:extLst>
              <a:ext uri="{FF2B5EF4-FFF2-40B4-BE49-F238E27FC236}">
                <a16:creationId xmlns:a16="http://schemas.microsoft.com/office/drawing/2014/main" id="{934B2A1F-47AB-67AE-26BF-0E581AF201FC}"/>
              </a:ext>
            </a:extLst>
          </p:cNvPr>
          <p:cNvSpPr/>
          <p:nvPr/>
        </p:nvSpPr>
        <p:spPr>
          <a:xfrm>
            <a:off x="7064355" y="734238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8" name="Овал 1147">
            <a:extLst>
              <a:ext uri="{FF2B5EF4-FFF2-40B4-BE49-F238E27FC236}">
                <a16:creationId xmlns:a16="http://schemas.microsoft.com/office/drawing/2014/main" id="{D7A4AC35-96B6-C71F-240F-97859FD279D2}"/>
              </a:ext>
            </a:extLst>
          </p:cNvPr>
          <p:cNvSpPr/>
          <p:nvPr/>
        </p:nvSpPr>
        <p:spPr>
          <a:xfrm>
            <a:off x="7352940" y="734237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9" name="TextBox 1148">
            <a:extLst>
              <a:ext uri="{FF2B5EF4-FFF2-40B4-BE49-F238E27FC236}">
                <a16:creationId xmlns:a16="http://schemas.microsoft.com/office/drawing/2014/main" id="{6590855B-8461-2F9D-6056-D684D58555F1}"/>
              </a:ext>
            </a:extLst>
          </p:cNvPr>
          <p:cNvSpPr txBox="1"/>
          <p:nvPr/>
        </p:nvSpPr>
        <p:spPr>
          <a:xfrm>
            <a:off x="7576482" y="683448"/>
            <a:ext cx="4525031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Фото со стройки (при наличии)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7A04368-69A9-49EC-2A97-698BAC845E1A}"/>
              </a:ext>
            </a:extLst>
          </p:cNvPr>
          <p:cNvSpPr/>
          <p:nvPr/>
        </p:nvSpPr>
        <p:spPr>
          <a:xfrm rot="10800000" flipV="1">
            <a:off x="2973109" y="2752964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4" name="Равнобедренный треугольник 13">
            <a:extLst>
              <a:ext uri="{FF2B5EF4-FFF2-40B4-BE49-F238E27FC236}">
                <a16:creationId xmlns:a16="http://schemas.microsoft.com/office/drawing/2014/main" id="{C1B5FE1F-B495-EDF4-D5D8-8FEE5C661243}"/>
              </a:ext>
            </a:extLst>
          </p:cNvPr>
          <p:cNvSpPr/>
          <p:nvPr/>
        </p:nvSpPr>
        <p:spPr>
          <a:xfrm rot="5400000">
            <a:off x="4436620" y="2792551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DD5E9B-9130-3DE0-C9B9-0F76C41EC51F}"/>
              </a:ext>
            </a:extLst>
          </p:cNvPr>
          <p:cNvSpPr txBox="1"/>
          <p:nvPr/>
        </p:nvSpPr>
        <p:spPr>
          <a:xfrm>
            <a:off x="4780804" y="275296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2065A3-35F1-B98C-EE1C-DE1E242CB857}"/>
              </a:ext>
            </a:extLst>
          </p:cNvPr>
          <p:cNvSpPr txBox="1"/>
          <p:nvPr/>
        </p:nvSpPr>
        <p:spPr>
          <a:xfrm>
            <a:off x="5154698" y="273955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42E92856-0396-206C-7739-EF5D55270B88}"/>
              </a:ext>
            </a:extLst>
          </p:cNvPr>
          <p:cNvSpPr/>
          <p:nvPr/>
        </p:nvSpPr>
        <p:spPr>
          <a:xfrm rot="10800000" flipV="1">
            <a:off x="2966473" y="3285781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BEDAD4DB-722B-9828-0987-9CB4D1711B58}"/>
              </a:ext>
            </a:extLst>
          </p:cNvPr>
          <p:cNvSpPr/>
          <p:nvPr/>
        </p:nvSpPr>
        <p:spPr>
          <a:xfrm rot="5400000">
            <a:off x="4429984" y="3325368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CA17CB-326D-592C-447F-635190CF4F1E}"/>
              </a:ext>
            </a:extLst>
          </p:cNvPr>
          <p:cNvSpPr txBox="1"/>
          <p:nvPr/>
        </p:nvSpPr>
        <p:spPr>
          <a:xfrm>
            <a:off x="4774169" y="3285781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BE8075E-C8C6-CE72-3DE1-B3698364C1F3}"/>
              </a:ext>
            </a:extLst>
          </p:cNvPr>
          <p:cNvSpPr txBox="1"/>
          <p:nvPr/>
        </p:nvSpPr>
        <p:spPr>
          <a:xfrm>
            <a:off x="4961120" y="327650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286BA4D-0E6A-309D-A257-6F1612DA514F}"/>
              </a:ext>
            </a:extLst>
          </p:cNvPr>
          <p:cNvSpPr txBox="1"/>
          <p:nvPr/>
        </p:nvSpPr>
        <p:spPr>
          <a:xfrm>
            <a:off x="4967752" y="284475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grpSp>
        <p:nvGrpSpPr>
          <p:cNvPr id="1027" name="Группа 1026">
            <a:extLst>
              <a:ext uri="{FF2B5EF4-FFF2-40B4-BE49-F238E27FC236}">
                <a16:creationId xmlns:a16="http://schemas.microsoft.com/office/drawing/2014/main" id="{8C770259-994B-A7FD-74DA-8D94D42E5BC0}"/>
              </a:ext>
            </a:extLst>
          </p:cNvPr>
          <p:cNvGrpSpPr/>
          <p:nvPr/>
        </p:nvGrpSpPr>
        <p:grpSpPr>
          <a:xfrm>
            <a:off x="498558" y="2713503"/>
            <a:ext cx="1756086" cy="1591614"/>
            <a:chOff x="517378" y="1216039"/>
            <a:chExt cx="1593211" cy="1443994"/>
          </a:xfrm>
        </p:grpSpPr>
        <p:pic>
          <p:nvPicPr>
            <p:cNvPr id="33" name="Рисунок 32">
              <a:extLst>
                <a:ext uri="{FF2B5EF4-FFF2-40B4-BE49-F238E27FC236}">
                  <a16:creationId xmlns:a16="http://schemas.microsoft.com/office/drawing/2014/main" id="{3BD3DBE4-5028-592D-134B-1724E715F3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0" t="1653" b="43237"/>
            <a:stretch/>
          </p:blipFill>
          <p:spPr>
            <a:xfrm>
              <a:off x="517378" y="1216039"/>
              <a:ext cx="1593211" cy="1443994"/>
            </a:xfrm>
            <a:prstGeom prst="roundRect">
              <a:avLst>
                <a:gd name="adj" fmla="val 9280"/>
              </a:avLst>
            </a:prstGeom>
            <a:solidFill>
              <a:schemeClr val="bg1"/>
            </a:solidFill>
            <a:ln w="12700">
              <a:solidFill>
                <a:srgbClr val="0070C0"/>
              </a:solidFill>
            </a:ln>
            <a:effectLst>
              <a:outerShdw blurRad="25400" algn="ctr" rotWithShape="0">
                <a:prstClr val="black">
                  <a:alpha val="13000"/>
                </a:prstClr>
              </a:outerShdw>
            </a:effectLst>
          </p:spPr>
        </p:pic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id="{FC6C1812-3041-8456-A900-2635C8715E4C}"/>
                </a:ext>
              </a:extLst>
            </p:cNvPr>
            <p:cNvGrpSpPr/>
            <p:nvPr/>
          </p:nvGrpSpPr>
          <p:grpSpPr>
            <a:xfrm>
              <a:off x="1331274" y="1668567"/>
              <a:ext cx="249506" cy="254142"/>
              <a:chOff x="8883548" y="4912087"/>
              <a:chExt cx="251650" cy="251650"/>
            </a:xfrm>
            <a:noFill/>
          </p:grpSpPr>
          <p:sp>
            <p:nvSpPr>
              <p:cNvPr id="35" name="Полилиния: фигура 34">
                <a:extLst>
                  <a:ext uri="{FF2B5EF4-FFF2-40B4-BE49-F238E27FC236}">
                    <a16:creationId xmlns:a16="http://schemas.microsoft.com/office/drawing/2014/main" id="{B9B2F6D2-9252-3654-D87A-72214094508C}"/>
                  </a:ext>
                </a:extLst>
              </p:cNvPr>
              <p:cNvSpPr/>
              <p:nvPr/>
            </p:nvSpPr>
            <p:spPr>
              <a:xfrm rot="10800000">
                <a:off x="8929244" y="4935313"/>
                <a:ext cx="161856" cy="214946"/>
              </a:xfrm>
              <a:custGeom>
                <a:avLst/>
                <a:gdLst>
                  <a:gd name="connsiteX0" fmla="*/ 80928 w 161856"/>
                  <a:gd name="connsiteY0" fmla="*/ 214946 h 214946"/>
                  <a:gd name="connsiteX1" fmla="*/ 0 w 161856"/>
                  <a:gd name="connsiteY1" fmla="*/ 134018 h 214946"/>
                  <a:gd name="connsiteX2" fmla="*/ 23703 w 161856"/>
                  <a:gd name="connsiteY2" fmla="*/ 76794 h 214946"/>
                  <a:gd name="connsiteX3" fmla="*/ 26367 w 161856"/>
                  <a:gd name="connsiteY3" fmla="*/ 74998 h 214946"/>
                  <a:gd name="connsiteX4" fmla="*/ 81742 w 161856"/>
                  <a:gd name="connsiteY4" fmla="*/ 0 h 214946"/>
                  <a:gd name="connsiteX5" fmla="*/ 148193 w 161856"/>
                  <a:gd name="connsiteY5" fmla="*/ 89998 h 214946"/>
                  <a:gd name="connsiteX6" fmla="*/ 147055 w 161856"/>
                  <a:gd name="connsiteY6" fmla="*/ 89998 h 214946"/>
                  <a:gd name="connsiteX7" fmla="*/ 155496 w 161856"/>
                  <a:gd name="connsiteY7" fmla="*/ 102518 h 214946"/>
                  <a:gd name="connsiteX8" fmla="*/ 161856 w 161856"/>
                  <a:gd name="connsiteY8" fmla="*/ 134018 h 214946"/>
                  <a:gd name="connsiteX9" fmla="*/ 80928 w 161856"/>
                  <a:gd name="connsiteY9" fmla="*/ 214946 h 214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1856" h="214946">
                    <a:moveTo>
                      <a:pt x="80928" y="214946"/>
                    </a:moveTo>
                    <a:cubicBezTo>
                      <a:pt x="36233" y="214946"/>
                      <a:pt x="0" y="178713"/>
                      <a:pt x="0" y="134018"/>
                    </a:cubicBezTo>
                    <a:cubicBezTo>
                      <a:pt x="0" y="111671"/>
                      <a:pt x="9058" y="91439"/>
                      <a:pt x="23703" y="76794"/>
                    </a:cubicBezTo>
                    <a:lnTo>
                      <a:pt x="26367" y="74998"/>
                    </a:lnTo>
                    <a:lnTo>
                      <a:pt x="81742" y="0"/>
                    </a:lnTo>
                    <a:lnTo>
                      <a:pt x="148193" y="89998"/>
                    </a:lnTo>
                    <a:lnTo>
                      <a:pt x="147055" y="89998"/>
                    </a:lnTo>
                    <a:lnTo>
                      <a:pt x="155496" y="102518"/>
                    </a:lnTo>
                    <a:cubicBezTo>
                      <a:pt x="159591" y="112200"/>
                      <a:pt x="161856" y="122844"/>
                      <a:pt x="161856" y="134018"/>
                    </a:cubicBezTo>
                    <a:cubicBezTo>
                      <a:pt x="161856" y="178713"/>
                      <a:pt x="125623" y="214946"/>
                      <a:pt x="80928" y="21494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39" dirty="0"/>
              </a:p>
            </p:txBody>
          </p:sp>
          <p:sp>
            <p:nvSpPr>
              <p:cNvPr id="36" name="Овал 35">
                <a:extLst>
                  <a:ext uri="{FF2B5EF4-FFF2-40B4-BE49-F238E27FC236}">
                    <a16:creationId xmlns:a16="http://schemas.microsoft.com/office/drawing/2014/main" id="{5DF3732C-AB33-5D26-E3F5-5C432E2C48D8}"/>
                  </a:ext>
                </a:extLst>
              </p:cNvPr>
              <p:cNvSpPr/>
              <p:nvPr/>
            </p:nvSpPr>
            <p:spPr>
              <a:xfrm>
                <a:off x="8975543" y="4970282"/>
                <a:ext cx="67631" cy="6763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latin typeface="Moscow Sans" panose="020B0503030702020504" pitchFamily="34" charset="0"/>
                </a:endParaRPr>
              </a:p>
            </p:txBody>
          </p:sp>
          <p:pic>
            <p:nvPicPr>
              <p:cNvPr id="37" name="Picture 2">
                <a:extLst>
                  <a:ext uri="{FF2B5EF4-FFF2-40B4-BE49-F238E27FC236}">
                    <a16:creationId xmlns:a16="http://schemas.microsoft.com/office/drawing/2014/main" id="{75D09FE4-397D-28F8-6426-C3C927487D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83548" y="4912087"/>
                <a:ext cx="251650" cy="251650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  <p:sp>
          <p:nvSpPr>
            <p:cNvPr id="38" name="Прямоугольник: скругленные углы 37">
              <a:extLst>
                <a:ext uri="{FF2B5EF4-FFF2-40B4-BE49-F238E27FC236}">
                  <a16:creationId xmlns:a16="http://schemas.microsoft.com/office/drawing/2014/main" id="{54F9DB75-6EB2-FAB0-B1B8-8430D9B8CEAC}"/>
                </a:ext>
              </a:extLst>
            </p:cNvPr>
            <p:cNvSpPr/>
            <p:nvPr/>
          </p:nvSpPr>
          <p:spPr>
            <a:xfrm rot="10800000" flipV="1">
              <a:off x="550381" y="2375236"/>
              <a:ext cx="1525507" cy="256613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12700" cap="flat" cmpd="sng" algn="ctr">
              <a:solidFill>
                <a:srgbClr val="0070C0"/>
              </a:solidFill>
              <a:prstDash val="solid"/>
              <a:miter lim="800000"/>
            </a:ln>
            <a:effectLst>
              <a:glow>
                <a:schemeClr val="bg1"/>
              </a:glow>
              <a:outerShdw blurRad="50800" dist="50800" dir="5400000" algn="ctr" rotWithShape="0">
                <a:schemeClr val="tx1">
                  <a:alpha val="0"/>
                </a:schemeClr>
              </a:outerShdw>
              <a:softEdge rad="0"/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ru-RU" sz="7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ntserrat" panose="00000500000000000000" pitchFamily="2" charset="-52"/>
                </a:rPr>
                <a:t>Адрес производства</a:t>
              </a:r>
            </a:p>
          </p:txBody>
        </p:sp>
      </p:grp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959E5606-AC74-5EF2-826F-59204B4A7B57}"/>
              </a:ext>
            </a:extLst>
          </p:cNvPr>
          <p:cNvSpPr/>
          <p:nvPr/>
        </p:nvSpPr>
        <p:spPr>
          <a:xfrm rot="10800000" flipV="1">
            <a:off x="501854" y="4785838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ГПЗУ</a:t>
            </a:r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0398293A-ECBA-21FC-8807-FB4E7A31FD73}"/>
              </a:ext>
            </a:extLst>
          </p:cNvPr>
          <p:cNvSpPr/>
          <p:nvPr/>
        </p:nvSpPr>
        <p:spPr>
          <a:xfrm rot="10800000" flipV="1">
            <a:off x="2331686" y="4787878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РНС</a:t>
            </a:r>
          </a:p>
        </p:txBody>
      </p:sp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10B3A41B-690B-3A09-94EC-1F920E5E5A19}"/>
              </a:ext>
            </a:extLst>
          </p:cNvPr>
          <p:cNvSpPr/>
          <p:nvPr/>
        </p:nvSpPr>
        <p:spPr>
          <a:xfrm rot="10800000" flipV="1">
            <a:off x="4161518" y="4787879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РВЭ</a:t>
            </a:r>
          </a:p>
        </p:txBody>
      </p:sp>
      <p:sp>
        <p:nvSpPr>
          <p:cNvPr id="47" name="Равнобедренный треугольник 46">
            <a:extLst>
              <a:ext uri="{FF2B5EF4-FFF2-40B4-BE49-F238E27FC236}">
                <a16:creationId xmlns:a16="http://schemas.microsoft.com/office/drawing/2014/main" id="{FE95B309-DB26-904B-7EE2-C5506B16FB84}"/>
              </a:ext>
            </a:extLst>
          </p:cNvPr>
          <p:cNvSpPr/>
          <p:nvPr/>
        </p:nvSpPr>
        <p:spPr>
          <a:xfrm rot="10800000">
            <a:off x="1266965" y="5173506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Равнобедренный треугольник 47">
            <a:extLst>
              <a:ext uri="{FF2B5EF4-FFF2-40B4-BE49-F238E27FC236}">
                <a16:creationId xmlns:a16="http://schemas.microsoft.com/office/drawing/2014/main" id="{1E35FEA8-F07A-F1EE-CF9A-1989B9D1A7AD}"/>
              </a:ext>
            </a:extLst>
          </p:cNvPr>
          <p:cNvSpPr/>
          <p:nvPr/>
        </p:nvSpPr>
        <p:spPr>
          <a:xfrm rot="10800000">
            <a:off x="3126956" y="5173506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4" name="Равнобедренный треугольник 53">
            <a:extLst>
              <a:ext uri="{FF2B5EF4-FFF2-40B4-BE49-F238E27FC236}">
                <a16:creationId xmlns:a16="http://schemas.microsoft.com/office/drawing/2014/main" id="{A7AF257B-543D-56CC-4D7E-52740EBFD97A}"/>
              </a:ext>
            </a:extLst>
          </p:cNvPr>
          <p:cNvSpPr/>
          <p:nvPr/>
        </p:nvSpPr>
        <p:spPr>
          <a:xfrm rot="10800000">
            <a:off x="4976133" y="5173506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0890826-E83B-627E-2550-4165688B0B21}"/>
              </a:ext>
            </a:extLst>
          </p:cNvPr>
          <p:cNvSpPr txBox="1"/>
          <p:nvPr/>
        </p:nvSpPr>
        <p:spPr>
          <a:xfrm>
            <a:off x="2606382" y="5310414"/>
            <a:ext cx="1336447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ДАТА ПОЛУЧЕНИЯ</a:t>
            </a:r>
            <a:endParaRPr lang="ru-RU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55464E3-59C0-5027-EE19-6077D4F13E39}"/>
              </a:ext>
            </a:extLst>
          </p:cNvPr>
          <p:cNvSpPr txBox="1"/>
          <p:nvPr/>
        </p:nvSpPr>
        <p:spPr>
          <a:xfrm>
            <a:off x="751468" y="5310414"/>
            <a:ext cx="1336447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ДАТА ПОЛУЧЕНИЯ</a:t>
            </a:r>
            <a:endParaRPr lang="ru-RU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873F51-67D9-DA18-DFDE-ECEC518F4C13}"/>
              </a:ext>
            </a:extLst>
          </p:cNvPr>
          <p:cNvSpPr txBox="1"/>
          <p:nvPr/>
        </p:nvSpPr>
        <p:spPr>
          <a:xfrm>
            <a:off x="4417157" y="5310414"/>
            <a:ext cx="1336447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ДАТА ПОЛУЧЕНИЯ</a:t>
            </a:r>
            <a:endParaRPr lang="ru-RU" sz="10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7678D68-6A17-D38C-80BC-3D205AFA217D}"/>
              </a:ext>
            </a:extLst>
          </p:cNvPr>
          <p:cNvSpPr txBox="1"/>
          <p:nvPr/>
        </p:nvSpPr>
        <p:spPr>
          <a:xfrm>
            <a:off x="2685" y="4424405"/>
            <a:ext cx="6460587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ПРИ РЕАЛИЗАЦИИ ИНВЕСТИЦИОННОГО ПРОЕКТА В ОБЛАСТИ СОЗДАНИЯ НОВОЙ ПРОМЫШЛЕННОЙ ИНФРАСТРУКТУРЫ </a:t>
            </a:r>
            <a:endParaRPr lang="ru-RU" sz="1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6E44B0F-487B-3492-0E14-5DB1CB5901AD}"/>
              </a:ext>
            </a:extLst>
          </p:cNvPr>
          <p:cNvSpPr txBox="1"/>
          <p:nvPr/>
        </p:nvSpPr>
        <p:spPr>
          <a:xfrm>
            <a:off x="2918935" y="3730059"/>
            <a:ext cx="2695426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ТЕКУЩИЙ СТАТУС</a:t>
            </a:r>
            <a:endParaRPr lang="ru-RU" sz="1000" dirty="0"/>
          </a:p>
        </p:txBody>
      </p:sp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id="{D44799FD-155B-FEAE-B710-1924EF1D148B}"/>
              </a:ext>
            </a:extLst>
          </p:cNvPr>
          <p:cNvSpPr/>
          <p:nvPr/>
        </p:nvSpPr>
        <p:spPr>
          <a:xfrm rot="10800000" flipV="1">
            <a:off x="2973999" y="3975915"/>
            <a:ext cx="2990106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</a:t>
            </a:r>
          </a:p>
        </p:txBody>
      </p:sp>
      <p:sp>
        <p:nvSpPr>
          <p:cNvPr id="1028" name="TextBox 1027">
            <a:extLst>
              <a:ext uri="{FF2B5EF4-FFF2-40B4-BE49-F238E27FC236}">
                <a16:creationId xmlns:a16="http://schemas.microsoft.com/office/drawing/2014/main" id="{FF17618F-379F-38FD-5ECF-0154E57BD7A5}"/>
              </a:ext>
            </a:extLst>
          </p:cNvPr>
          <p:cNvSpPr txBox="1"/>
          <p:nvPr/>
        </p:nvSpPr>
        <p:spPr>
          <a:xfrm>
            <a:off x="1384723" y="1337644"/>
            <a:ext cx="3997643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tx1"/>
                </a:solidFill>
                <a:latin typeface="Montserrat" panose="00000500000000000000" pitchFamily="2" charset="-52"/>
              </a:rPr>
              <a:t>РЕНДЕР ОБЪЕКТА </a:t>
            </a:r>
            <a:endParaRPr lang="ru-RU" sz="1400" dirty="0"/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1FFE9A12-7199-8CFF-77D9-6A1AE3E8C40A}"/>
              </a:ext>
            </a:extLst>
          </p:cNvPr>
          <p:cNvSpPr txBox="1"/>
          <p:nvPr/>
        </p:nvSpPr>
        <p:spPr>
          <a:xfrm>
            <a:off x="1543188" y="683448"/>
            <a:ext cx="4525031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Проект</a:t>
            </a:r>
          </a:p>
        </p:txBody>
      </p:sp>
      <p:sp>
        <p:nvSpPr>
          <p:cNvPr id="1030" name="TextBox 1029">
            <a:extLst>
              <a:ext uri="{FF2B5EF4-FFF2-40B4-BE49-F238E27FC236}">
                <a16:creationId xmlns:a16="http://schemas.microsoft.com/office/drawing/2014/main" id="{2A021B56-51B9-F648-F915-5A79572EE6F3}"/>
              </a:ext>
            </a:extLst>
          </p:cNvPr>
          <p:cNvSpPr txBox="1"/>
          <p:nvPr/>
        </p:nvSpPr>
        <p:spPr>
          <a:xfrm>
            <a:off x="7467467" y="1679037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</a:t>
            </a:r>
          </a:p>
        </p:txBody>
      </p:sp>
      <p:sp>
        <p:nvSpPr>
          <p:cNvPr id="1032" name="TextBox 1031">
            <a:extLst>
              <a:ext uri="{FF2B5EF4-FFF2-40B4-BE49-F238E27FC236}">
                <a16:creationId xmlns:a16="http://schemas.microsoft.com/office/drawing/2014/main" id="{EEF3864A-BDC2-7455-5560-47466987B541}"/>
              </a:ext>
            </a:extLst>
          </p:cNvPr>
          <p:cNvSpPr txBox="1"/>
          <p:nvPr/>
        </p:nvSpPr>
        <p:spPr>
          <a:xfrm>
            <a:off x="7467467" y="4626362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</a:t>
            </a:r>
          </a:p>
        </p:txBody>
      </p:sp>
      <p:sp>
        <p:nvSpPr>
          <p:cNvPr id="1033" name="TextBox 1032">
            <a:extLst>
              <a:ext uri="{FF2B5EF4-FFF2-40B4-BE49-F238E27FC236}">
                <a16:creationId xmlns:a16="http://schemas.microsoft.com/office/drawing/2014/main" id="{A799817D-01B3-CAAD-7AAD-364BC2C18C98}"/>
              </a:ext>
            </a:extLst>
          </p:cNvPr>
          <p:cNvSpPr txBox="1"/>
          <p:nvPr/>
        </p:nvSpPr>
        <p:spPr>
          <a:xfrm>
            <a:off x="7467467" y="2884438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</a:t>
            </a:r>
          </a:p>
        </p:txBody>
      </p:sp>
    </p:spTree>
    <p:extLst>
      <p:ext uri="{BB962C8B-B14F-4D97-AF65-F5344CB8AC3E}">
        <p14:creationId xmlns:p14="http://schemas.microsoft.com/office/powerpoint/2010/main" val="34030115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14467</TotalTime>
  <Words>413</Words>
  <Application>Microsoft Office PowerPoint</Application>
  <PresentationFormat>Произвольный</PresentationFormat>
  <Paragraphs>138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4" baseType="lpstr">
      <vt:lpstr>Arial</vt:lpstr>
      <vt:lpstr>Helvetica Neue</vt:lpstr>
      <vt:lpstr>Helvetica Neue Light</vt:lpstr>
      <vt:lpstr>Helvetica Neue Medium</vt:lpstr>
      <vt:lpstr>Montserrat</vt:lpstr>
      <vt:lpstr>Moscow Sans</vt:lpstr>
      <vt:lpstr>TT Moscow Economy</vt:lpstr>
      <vt:lpstr>TT Moscow Economy Light</vt:lpstr>
      <vt:lpstr>TT Moscow Economy Medium</vt:lpstr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Pifpaf</dc:creator>
  <cp:lastModifiedBy>Сугян Григорий Гагикович</cp:lastModifiedBy>
  <cp:revision>105</cp:revision>
  <cp:lastPrinted>2025-05-28T14:31:13Z</cp:lastPrinted>
  <dcterms:modified xsi:type="dcterms:W3CDTF">2025-07-15T10:11:12Z</dcterms:modified>
</cp:coreProperties>
</file>