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5" r:id="rId3"/>
    <p:sldId id="266" r:id="rId4"/>
    <p:sldId id="256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66" userDrawn="1">
          <p15:clr>
            <a:srgbClr val="A4A3A4"/>
          </p15:clr>
        </p15:guide>
        <p15:guide id="2" pos="4112" userDrawn="1">
          <p15:clr>
            <a:srgbClr val="A4A3A4"/>
          </p15:clr>
        </p15:guide>
        <p15:guide id="3" pos="325" userDrawn="1">
          <p15:clr>
            <a:srgbClr val="A4A3A4"/>
          </p15:clr>
        </p15:guide>
        <p15:guide id="4" pos="7469" userDrawn="1">
          <p15:clr>
            <a:srgbClr val="A4A3A4"/>
          </p15:clr>
        </p15:guide>
        <p15:guide id="5" orient="horz" pos="210" userDrawn="1">
          <p15:clr>
            <a:srgbClr val="A4A3A4"/>
          </p15:clr>
        </p15:guide>
        <p15:guide id="6" orient="horz" pos="1253" userDrawn="1">
          <p15:clr>
            <a:srgbClr val="A4A3A4"/>
          </p15:clr>
        </p15:guide>
        <p15:guide id="7" pos="2162" userDrawn="1">
          <p15:clr>
            <a:srgbClr val="A4A3A4"/>
          </p15:clr>
        </p15:guide>
        <p15:guide id="8" orient="horz" pos="4156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4C8D6AA-6AE4-D425-2B8F-DE46B2091E26}" name="Оганисян Офелия Гагиковна" initials="ООГ" userId="Оганисян Офелия Гагиковна" providerId="None"/>
  <p188:author id="{DE3F16FC-0003-6AD5-8A9D-9EAAE38CC8F7}" name="a4343" initials="" userId="S::a4343@of2025.top::6c134aa0-9520-461a-9c6b-1d958b2028d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1D37"/>
    <a:srgbClr val="156082"/>
    <a:srgbClr val="DCEBF8"/>
    <a:srgbClr val="D9D9D9"/>
    <a:srgbClr val="051A1D"/>
    <a:srgbClr val="0D474F"/>
    <a:srgbClr val="40CC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02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606" y="96"/>
      </p:cViewPr>
      <p:guideLst>
        <p:guide orient="horz" pos="1366"/>
        <p:guide pos="4112"/>
        <p:guide pos="325"/>
        <p:guide pos="7469"/>
        <p:guide orient="horz" pos="210"/>
        <p:guide orient="horz" pos="1253"/>
        <p:guide pos="2162"/>
        <p:guide orient="horz" pos="41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804501989735829E-2"/>
          <c:y val="9.3705913949933013E-3"/>
          <c:w val="0.94839099602052834"/>
          <c:h val="0.72162998117027621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28575" cap="rnd">
              <a:solidFill>
                <a:srgbClr val="101D37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  <c:pt idx="3">
                  <c:v>2028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E8D-4A4A-9AA5-592B4473EB40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130001968"/>
        <c:axId val="1130008208"/>
      </c:lineChart>
      <c:catAx>
        <c:axId val="1130001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130008208"/>
        <c:crosses val="autoZero"/>
        <c:auto val="1"/>
        <c:lblAlgn val="ctr"/>
        <c:lblOffset val="100"/>
        <c:noMultiLvlLbl val="0"/>
      </c:catAx>
      <c:valAx>
        <c:axId val="113000820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1300019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41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C5F569-6462-7234-BC71-19F6023205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2ACE3B0-123E-D71E-A655-3A858574B1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3A3AE95-BD93-3374-DDFD-F04DA1197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3640A-875F-4FB4-877B-0910CBB7DAEC}" type="datetimeFigureOut">
              <a:rPr lang="ru-RU" smtClean="0"/>
              <a:t>24.11.2025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B16192-5AED-6497-F833-EF4300CB9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864A8CC-8492-4B0B-6166-3DBB6CB04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C282B-4C93-4233-BB23-5C07CE3A96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70355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9ED6BF-896E-EF44-D1BD-6115878E6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F5733F0-C54A-600F-3A1F-A51EF99DFE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DA5A396-16AC-8A1D-2BDF-EF47847751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C668C19-084C-EB96-28C7-584336768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3640A-875F-4FB4-877B-0910CBB7DAEC}" type="datetimeFigureOut">
              <a:rPr lang="ru-RU" smtClean="0"/>
              <a:t>24.11.2025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066DD73-2B4C-B233-A7F9-7F463506B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22F9AA6-52B7-31AC-3699-A64DF9187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C282B-4C93-4233-BB23-5C07CE3A96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895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8B1454-0A8B-BCC7-2AD7-CD5901E58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271EC85-D050-1E99-3F76-8628907476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6C3B63F-75BE-0237-55D8-6D8F1C58D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3640A-875F-4FB4-877B-0910CBB7DAEC}" type="datetimeFigureOut">
              <a:rPr lang="ru-RU" smtClean="0"/>
              <a:t>24.11.2025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CCCD133-2A36-821F-C1C8-7307746A2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8C6DD16-7D84-EE1F-8922-A1F3B0F21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C282B-4C93-4233-BB23-5C07CE3A96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29487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50EDB9B-B154-3492-326E-DB32B9FFAF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AED15FB-67AF-8511-5696-A1F4648E49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CAA3196-DC1A-1F69-B0C1-44A3545613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3640A-875F-4FB4-877B-0910CBB7DAEC}" type="datetimeFigureOut">
              <a:rPr lang="ru-RU" smtClean="0"/>
              <a:t>24.11.2025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7B7705A-5DD8-42CD-65B4-492D21DB9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F6C5EAA-2477-58A5-86F5-31A947202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C282B-4C93-4233-BB23-5C07CE3A96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14665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6F1D5D-06A7-D218-E0DE-FEDF5318E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8EB3DA0-EA16-FD16-0667-055E624F7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3640A-875F-4FB4-877B-0910CBB7DAEC}" type="datetimeFigureOut">
              <a:rPr lang="ru-RU" smtClean="0"/>
              <a:t>24.11.2025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E27F5C0-6A5E-92B9-9F51-B4C2DACC9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57566F4-5AAB-0EAA-03C6-6F2C490AB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C282B-4C93-4233-BB23-5C07CE3A96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5386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64A43A-D284-C198-52EC-FE8D85003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295AB19-B5F8-7456-4F46-C3E98EA974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98998D8-04D1-1AD2-E56F-99763806F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3640A-875F-4FB4-877B-0910CBB7DAEC}" type="datetimeFigureOut">
              <a:rPr lang="ru-RU" smtClean="0"/>
              <a:t>24.11.2025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858279B-22C5-3219-A223-B75640C67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BDCB8A6-7B1B-890B-A613-4F34F91CE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C282B-4C93-4233-BB23-5C07CE3A96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50333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75CA25-CC1B-DC58-7C0E-725ED289F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301B5A5-C5D8-8377-4359-B7BE242041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0E8894-9AD5-A7AF-FF40-9355B2829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3640A-875F-4FB4-877B-0910CBB7DAEC}" type="datetimeFigureOut">
              <a:rPr lang="ru-RU" smtClean="0"/>
              <a:t>24.11.2025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A6D563-E1CB-C893-9409-7C223FDD0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E0B2C1C-C13B-6EEA-9F7D-BDDD9C6A7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C282B-4C93-4233-BB23-5C07CE3A96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9761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86E8DD-9381-276F-024E-EB6B62BB5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39B1D0F-0850-4F37-764D-1516D618E7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CD976F4-48A7-E848-D2F3-D5D8852C9B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37CF6CB-1E35-7204-E0EF-967F167DB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3640A-875F-4FB4-877B-0910CBB7DAEC}" type="datetimeFigureOut">
              <a:rPr lang="ru-RU" smtClean="0"/>
              <a:t>24.11.2025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2BD5AFA-93DD-8EE9-43A1-642B91DAF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7D64BB1-E074-7140-6E12-652A07B4A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C282B-4C93-4233-BB23-5C07CE3A96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6964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3929A7-4DA1-3A70-9854-CBCAAC6E9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AF9BCDC-ADBF-C4B4-C7F4-1CAE771D36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E067B56-80C3-049A-5E78-1531FEFC64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9850CF2-82EA-B33D-45B2-5C24F4049A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031FB3E-6009-F2E1-88FC-CDCA35FC7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BC16DFD-9660-2E90-FB2E-8D4FCF52E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3640A-875F-4FB4-877B-0910CBB7DAEC}" type="datetimeFigureOut">
              <a:rPr lang="ru-RU" smtClean="0"/>
              <a:t>24.11.2025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F88B5D0-C782-DCD5-373A-EE93D9690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03F1C5F-6F09-D3E1-7FA6-24D8EDDBC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C282B-4C93-4233-BB23-5C07CE3A96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8829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19AA5C-6151-F970-3EBF-11E3BF57F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1028F26-F2C2-D45F-1304-C3F36BE79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3640A-875F-4FB4-877B-0910CBB7DAEC}" type="datetimeFigureOut">
              <a:rPr lang="ru-RU" smtClean="0"/>
              <a:t>24.11.2025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8034B74-EBF9-EBC6-3C0C-877FDFDE2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616DA22-DCA3-8C1D-4F5C-E5ADF3170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C282B-4C93-4233-BB23-5C07CE3A96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4092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F0B859E-5C70-55CC-8720-B429CCA4B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3640A-875F-4FB4-877B-0910CBB7DAEC}" type="datetimeFigureOut">
              <a:rPr lang="ru-RU" smtClean="0"/>
              <a:t>24.11.2025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1011D3B-FEC6-75CB-256A-98A9C0273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E59D80A-40F0-3EEA-20F8-F66D00E31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C282B-4C93-4233-BB23-5C07CE3A96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624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3F9A1F-FFF4-6953-B18D-29AE8A393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38056BD-2462-026E-5823-E2FB301408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922E9E6-91BB-DCA8-1FF4-4A559F2822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ED15889-BEE5-96DE-5AF1-CCC612B65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3640A-875F-4FB4-877B-0910CBB7DAEC}" type="datetimeFigureOut">
              <a:rPr lang="ru-RU" smtClean="0"/>
              <a:t>24.11.2025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53FDEC5-6693-CFA7-7487-B25C58B6A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54581A7-70E0-5E3B-C078-89E085BA3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C282B-4C93-4233-BB23-5C07CE3A96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668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323B16-3B43-9DE2-E079-AB2996E9D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C05C449-9854-2FA7-D85F-568DBF0C82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211E27D-43DC-E7DA-5E61-C26742F848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893640A-875F-4FB4-877B-0910CBB7DAEC}" type="datetimeFigureOut">
              <a:rPr lang="ru-RU" smtClean="0"/>
              <a:t>24.11.2025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7332835-E5E0-08BA-1F94-744EEA7BA6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0E0F92C-23E2-19A7-351A-A006E167E2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78C282B-4C93-4233-BB23-5C07CE3A96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4351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svg"/><Relationship Id="rId3" Type="http://schemas.openxmlformats.org/officeDocument/2006/relationships/image" Target="../media/image2.png"/><Relationship Id="rId7" Type="http://schemas.openxmlformats.org/officeDocument/2006/relationships/image" Target="../media/image7.svg"/><Relationship Id="rId12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microsoft.com/office/2007/relationships/hdphoto" Target="../media/hdphoto1.wdp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9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png"/><Relationship Id="rId5" Type="http://schemas.openxmlformats.org/officeDocument/2006/relationships/chart" Target="../charts/char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DBDC33-FE49-5E19-769C-7EAC60A566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2">
            <a:extLst>
              <a:ext uri="{FF2B5EF4-FFF2-40B4-BE49-F238E27FC236}">
                <a16:creationId xmlns:a16="http://schemas.microsoft.com/office/drawing/2014/main" id="{7C87F4B5-A23C-C68D-ACFD-ED914AA95A9B}"/>
              </a:ext>
            </a:extLst>
          </p:cNvPr>
          <p:cNvSpPr/>
          <p:nvPr/>
        </p:nvSpPr>
        <p:spPr>
          <a:xfrm>
            <a:off x="515938" y="753197"/>
            <a:ext cx="11341099" cy="5949103"/>
          </a:xfrm>
          <a:custGeom>
            <a:avLst/>
            <a:gdLst>
              <a:gd name="connsiteX0" fmla="*/ 5176675 w 11341099"/>
              <a:gd name="connsiteY0" fmla="*/ 705375 h 5949103"/>
              <a:gd name="connsiteX1" fmla="*/ 5537167 w 11341099"/>
              <a:gd name="connsiteY1" fmla="*/ 1038099 h 5949103"/>
              <a:gd name="connsiteX2" fmla="*/ 10980606 w 11341099"/>
              <a:gd name="connsiteY2" fmla="*/ 1038099 h 5949103"/>
              <a:gd name="connsiteX3" fmla="*/ 11341099 w 11341099"/>
              <a:gd name="connsiteY3" fmla="*/ 1370822 h 5949103"/>
              <a:gd name="connsiteX4" fmla="*/ 11341099 w 11341099"/>
              <a:gd name="connsiteY4" fmla="*/ 5616379 h 5949103"/>
              <a:gd name="connsiteX5" fmla="*/ 10980606 w 11341099"/>
              <a:gd name="connsiteY5" fmla="*/ 5949103 h 5949103"/>
              <a:gd name="connsiteX6" fmla="*/ 360493 w 11341099"/>
              <a:gd name="connsiteY6" fmla="*/ 5949103 h 5949103"/>
              <a:gd name="connsiteX7" fmla="*/ 0 w 11341099"/>
              <a:gd name="connsiteY7" fmla="*/ 5616379 h 5949103"/>
              <a:gd name="connsiteX8" fmla="*/ 0 w 11341099"/>
              <a:gd name="connsiteY8" fmla="*/ 332724 h 5949103"/>
              <a:gd name="connsiteX9" fmla="*/ 360493 w 11341099"/>
              <a:gd name="connsiteY9" fmla="*/ 0 h 5949103"/>
              <a:gd name="connsiteX10" fmla="*/ 4816182 w 11341099"/>
              <a:gd name="connsiteY10" fmla="*/ 0 h 5949103"/>
              <a:gd name="connsiteX11" fmla="*/ 5176675 w 11341099"/>
              <a:gd name="connsiteY11" fmla="*/ 332724 h 5949103"/>
              <a:gd name="connsiteX12" fmla="*/ 5176675 w 11341099"/>
              <a:gd name="connsiteY12" fmla="*/ 705375 h 5949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341099" h="5949103">
                <a:moveTo>
                  <a:pt x="5176675" y="705375"/>
                </a:moveTo>
                <a:cubicBezTo>
                  <a:pt x="5176675" y="889131"/>
                  <a:pt x="5338074" y="1038099"/>
                  <a:pt x="5537167" y="1038099"/>
                </a:cubicBezTo>
                <a:lnTo>
                  <a:pt x="10980606" y="1038099"/>
                </a:lnTo>
                <a:cubicBezTo>
                  <a:pt x="11179670" y="1038099"/>
                  <a:pt x="11341099" y="1187066"/>
                  <a:pt x="11341099" y="1370822"/>
                </a:cubicBezTo>
                <a:lnTo>
                  <a:pt x="11341099" y="5616379"/>
                </a:lnTo>
                <a:cubicBezTo>
                  <a:pt x="11341099" y="5800136"/>
                  <a:pt x="11179670" y="5949103"/>
                  <a:pt x="10980606" y="5949103"/>
                </a:cubicBezTo>
                <a:lnTo>
                  <a:pt x="360493" y="5949103"/>
                </a:lnTo>
                <a:cubicBezTo>
                  <a:pt x="161398" y="5949103"/>
                  <a:pt x="0" y="5800136"/>
                  <a:pt x="0" y="5616379"/>
                </a:cubicBezTo>
                <a:lnTo>
                  <a:pt x="0" y="332724"/>
                </a:lnTo>
                <a:cubicBezTo>
                  <a:pt x="0" y="148966"/>
                  <a:pt x="161398" y="0"/>
                  <a:pt x="360493" y="0"/>
                </a:cubicBezTo>
                <a:lnTo>
                  <a:pt x="4816182" y="0"/>
                </a:lnTo>
                <a:cubicBezTo>
                  <a:pt x="5015275" y="0"/>
                  <a:pt x="5176675" y="148966"/>
                  <a:pt x="5176675" y="332724"/>
                </a:cubicBezTo>
                <a:lnTo>
                  <a:pt x="5176675" y="705375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7206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9">
            <a:extLst>
              <a:ext uri="{FF2B5EF4-FFF2-40B4-BE49-F238E27FC236}">
                <a16:creationId xmlns:a16="http://schemas.microsoft.com/office/drawing/2014/main" id="{950DA68A-C767-8985-B085-A668EBF797D7}"/>
              </a:ext>
            </a:extLst>
          </p:cNvPr>
          <p:cNvSpPr txBox="1"/>
          <p:nvPr/>
        </p:nvSpPr>
        <p:spPr>
          <a:xfrm>
            <a:off x="437639" y="237177"/>
            <a:ext cx="4450555" cy="2769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>
            <a:defPPr marL="0" marR="0" indent="0" algn="l" defTabSz="457223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41277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114306" algn="ctr" defTabSz="41277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228611" algn="ctr" defTabSz="41277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342917" algn="ctr" defTabSz="41277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457223" algn="ctr" defTabSz="41277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571529" algn="ctr" defTabSz="41277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685834" algn="ctr" defTabSz="41277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800140" algn="ctr" defTabSz="41277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914446" algn="ctr" defTabSz="41277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l"/>
            <a:r>
              <a:rPr lang="ru-RU" sz="1200" b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Новый/действующий</a:t>
            </a:r>
            <a:r>
              <a:rPr lang="en-US" sz="1200" b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получатель финансовой поддержки</a:t>
            </a:r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28A6979D-B4E9-A892-698A-711466AC6017}"/>
              </a:ext>
            </a:extLst>
          </p:cNvPr>
          <p:cNvGrpSpPr/>
          <p:nvPr/>
        </p:nvGrpSpPr>
        <p:grpSpPr>
          <a:xfrm>
            <a:off x="10572729" y="41454"/>
            <a:ext cx="1383918" cy="601342"/>
            <a:chOff x="9680009" y="41454"/>
            <a:chExt cx="1787751" cy="776816"/>
          </a:xfrm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6D7EC958-EA5A-8EEC-54AA-7F75E6578AF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0206"/>
            <a:stretch/>
          </p:blipFill>
          <p:spPr>
            <a:xfrm>
              <a:off x="10668000" y="41454"/>
              <a:ext cx="799760" cy="776816"/>
            </a:xfrm>
            <a:prstGeom prst="rect">
              <a:avLst/>
            </a:prstGeom>
          </p:spPr>
        </p:pic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77EEB51A-687B-08BA-C700-E53DAE4C665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3455"/>
            <a:stretch/>
          </p:blipFill>
          <p:spPr>
            <a:xfrm>
              <a:off x="9680009" y="189038"/>
              <a:ext cx="1197383" cy="576685"/>
            </a:xfrm>
            <a:prstGeom prst="rect">
              <a:avLst/>
            </a:prstGeom>
          </p:spPr>
        </p:pic>
      </p:grpSp>
      <p:sp>
        <p:nvSpPr>
          <p:cNvPr id="16" name="TextBox 9">
            <a:extLst>
              <a:ext uri="{FF2B5EF4-FFF2-40B4-BE49-F238E27FC236}">
                <a16:creationId xmlns:a16="http://schemas.microsoft.com/office/drawing/2014/main" id="{C4381608-37EC-35DF-9188-7F213B360740}"/>
              </a:ext>
            </a:extLst>
          </p:cNvPr>
          <p:cNvSpPr txBox="1"/>
          <p:nvPr/>
        </p:nvSpPr>
        <p:spPr>
          <a:xfrm>
            <a:off x="5939600" y="900890"/>
            <a:ext cx="4861584" cy="830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>
            <a:defPPr marL="0" marR="0" indent="0" algn="l" defTabSz="457223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41277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114306" algn="ctr" defTabSz="41277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228611" algn="ctr" defTabSz="41277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342917" algn="ctr" defTabSz="41277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457223" algn="ctr" defTabSz="41277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571529" algn="ctr" defTabSz="41277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685834" algn="ctr" defTabSz="41277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800140" algn="ctr" defTabSz="41277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914446" algn="ctr" defTabSz="41277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l"/>
            <a:r>
              <a:rPr lang="ru-RU" sz="2400" b="0" dirty="0">
                <a:solidFill>
                  <a:srgbClr val="101D3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Название компании</a:t>
            </a:r>
          </a:p>
          <a:p>
            <a:pPr algn="l"/>
            <a:r>
              <a:rPr lang="ru-RU" sz="2400" b="0" dirty="0">
                <a:solidFill>
                  <a:srgbClr val="101D3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можно в две строки</a:t>
            </a:r>
          </a:p>
        </p:txBody>
      </p:sp>
      <p:sp>
        <p:nvSpPr>
          <p:cNvPr id="17" name="Прямоугольник: скругленные противолежащие углы 16">
            <a:extLst>
              <a:ext uri="{FF2B5EF4-FFF2-40B4-BE49-F238E27FC236}">
                <a16:creationId xmlns:a16="http://schemas.microsoft.com/office/drawing/2014/main" id="{4E7CB1B9-8C3A-4E16-D699-C23DCB4F1E16}"/>
              </a:ext>
            </a:extLst>
          </p:cNvPr>
          <p:cNvSpPr/>
          <p:nvPr/>
        </p:nvSpPr>
        <p:spPr>
          <a:xfrm>
            <a:off x="732528" y="1036753"/>
            <a:ext cx="1871662" cy="752243"/>
          </a:xfrm>
          <a:prstGeom prst="round2DiagRect">
            <a:avLst/>
          </a:prstGeom>
          <a:solidFill>
            <a:srgbClr val="101D37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 Medium"/>
              </a:rPr>
              <a:t>Лого компании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230FDC2-D329-354D-5EB7-8E05887213A9}"/>
              </a:ext>
            </a:extLst>
          </p:cNvPr>
          <p:cNvSpPr txBox="1"/>
          <p:nvPr/>
        </p:nvSpPr>
        <p:spPr>
          <a:xfrm>
            <a:off x="3048802" y="3357838"/>
            <a:ext cx="60976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800" i="0" u="none" strike="noStrike" cap="none" spc="0" normalizeH="0" baseline="0" dirty="0">
                <a:ln>
                  <a:noFill/>
                </a:ln>
                <a:solidFill>
                  <a:srgbClr val="101D37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 Medium"/>
              </a:rPr>
              <a:t>Фото объекта/рендер будущего спортивного комплекса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800" i="0" u="none" strike="noStrike" cap="none" spc="0" normalizeH="0" baseline="0" dirty="0">
                <a:ln>
                  <a:noFill/>
                </a:ln>
                <a:solidFill>
                  <a:srgbClr val="101D37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 Medium"/>
              </a:rPr>
              <a:t>Заливается вся фигура </a:t>
            </a:r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D14ADCC2-C002-5EDE-56B0-54E793B2AD96}"/>
              </a:ext>
            </a:extLst>
          </p:cNvPr>
          <p:cNvSpPr/>
          <p:nvPr/>
        </p:nvSpPr>
        <p:spPr>
          <a:xfrm>
            <a:off x="732528" y="4995024"/>
            <a:ext cx="6609410" cy="1434164"/>
          </a:xfrm>
          <a:prstGeom prst="roundRect">
            <a:avLst>
              <a:gd name="adj" fmla="val 5791"/>
            </a:avLst>
          </a:prstGeom>
          <a:solidFill>
            <a:srgbClr val="101D37">
              <a:alpha val="93000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00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22" name="TextBox 9">
            <a:extLst>
              <a:ext uri="{FF2B5EF4-FFF2-40B4-BE49-F238E27FC236}">
                <a16:creationId xmlns:a16="http://schemas.microsoft.com/office/drawing/2014/main" id="{883DD313-C6E9-ED22-6074-DF70E5CAF4A1}"/>
              </a:ext>
            </a:extLst>
          </p:cNvPr>
          <p:cNvSpPr txBox="1"/>
          <p:nvPr/>
        </p:nvSpPr>
        <p:spPr>
          <a:xfrm>
            <a:off x="866562" y="5129459"/>
            <a:ext cx="4342229" cy="3077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>
            <a:defPPr marL="0" marR="0" indent="0" algn="l" defTabSz="457223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41277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114306" algn="ctr" defTabSz="41277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228611" algn="ctr" defTabSz="41277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342917" algn="ctr" defTabSz="41277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457223" algn="ctr" defTabSz="41277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571529" algn="ctr" defTabSz="41277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685834" algn="ctr" defTabSz="41277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800140" algn="ctr" defTabSz="41277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914446" algn="ctr" defTabSz="41277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l"/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  <a:sym typeface="Helvetica Neue"/>
              </a:rPr>
              <a:t>Уникальность проекта</a:t>
            </a:r>
            <a:endParaRPr lang="ru-RU" sz="1400" b="0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9">
            <a:extLst>
              <a:ext uri="{FF2B5EF4-FFF2-40B4-BE49-F238E27FC236}">
                <a16:creationId xmlns:a16="http://schemas.microsoft.com/office/drawing/2014/main" id="{D4337CB1-635F-9897-F69C-DDD13C9C6256}"/>
              </a:ext>
            </a:extLst>
          </p:cNvPr>
          <p:cNvSpPr txBox="1"/>
          <p:nvPr/>
        </p:nvSpPr>
        <p:spPr>
          <a:xfrm>
            <a:off x="866562" y="5386508"/>
            <a:ext cx="6305571" cy="91007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noAutofit/>
          </a:bodyPr>
          <a:lstStyle>
            <a:defPPr marL="0" marR="0" indent="0" algn="l" defTabSz="457223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41277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114306" algn="ctr" defTabSz="41277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228611" algn="ctr" defTabSz="41277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342917" algn="ctr" defTabSz="41277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457223" algn="ctr" defTabSz="41277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571529" algn="ctr" defTabSz="41277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685834" algn="ctr" defTabSz="41277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800140" algn="ctr" defTabSz="41277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914446" algn="ctr" defTabSz="41277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l"/>
            <a:r>
              <a:rPr lang="ru-RU" sz="12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Кратко отражается в чем уникальность проекта, какие эффекты для города от меры поддержки, с акцентами на социальных, экономических и инфраструктурных улучшениях для жителей и территории в целом</a:t>
            </a:r>
            <a:endParaRPr lang="ru-RU" sz="11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8" name="Рисунок 47" descr="Камера со сплошной заливкой">
            <a:extLst>
              <a:ext uri="{FF2B5EF4-FFF2-40B4-BE49-F238E27FC236}">
                <a16:creationId xmlns:a16="http://schemas.microsoft.com/office/drawing/2014/main" id="{96FB5A99-8729-AEDB-1583-ADDF57CA52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40404" y="2503951"/>
            <a:ext cx="914400" cy="914400"/>
          </a:xfrm>
          <a:prstGeom prst="rect">
            <a:avLst/>
          </a:prstGeom>
        </p:spPr>
      </p:pic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2F01D15E-B0E4-1DC5-81C1-82234D9671FE}"/>
              </a:ext>
            </a:extLst>
          </p:cNvPr>
          <p:cNvGrpSpPr/>
          <p:nvPr/>
        </p:nvGrpSpPr>
        <p:grpSpPr>
          <a:xfrm>
            <a:off x="6983209" y="5109128"/>
            <a:ext cx="228519" cy="228520"/>
            <a:chOff x="3915909" y="5038808"/>
            <a:chExt cx="228519" cy="228520"/>
          </a:xfrm>
        </p:grpSpPr>
        <p:sp>
          <p:nvSpPr>
            <p:cNvPr id="43" name="Rounded Rectangle">
              <a:extLst>
                <a:ext uri="{FF2B5EF4-FFF2-40B4-BE49-F238E27FC236}">
                  <a16:creationId xmlns:a16="http://schemas.microsoft.com/office/drawing/2014/main" id="{3D7B3BE8-0632-F185-BF9A-E6CC9633B27C}"/>
                </a:ext>
              </a:extLst>
            </p:cNvPr>
            <p:cNvSpPr/>
            <p:nvPr/>
          </p:nvSpPr>
          <p:spPr>
            <a:xfrm>
              <a:off x="3915909" y="5038808"/>
              <a:ext cx="228519" cy="228520"/>
            </a:xfrm>
            <a:prstGeom prst="roundRect">
              <a:avLst>
                <a:gd name="adj" fmla="val 17947"/>
              </a:avLst>
            </a:prstGeom>
            <a:solidFill>
              <a:schemeClr val="bg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ctr" defTabSz="41275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kumimoji="0" sz="16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 Medium"/>
              </a:endParaRPr>
            </a:p>
          </p:txBody>
        </p:sp>
        <p:cxnSp>
          <p:nvCxnSpPr>
            <p:cNvPr id="44" name="Прямая со стрелкой 43">
              <a:extLst>
                <a:ext uri="{FF2B5EF4-FFF2-40B4-BE49-F238E27FC236}">
                  <a16:creationId xmlns:a16="http://schemas.microsoft.com/office/drawing/2014/main" id="{E119043F-B6E6-01AA-CEA0-6D9F36B3FC2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55504" y="5093887"/>
              <a:ext cx="149329" cy="118363"/>
            </a:xfrm>
            <a:prstGeom prst="straightConnector1">
              <a:avLst/>
            </a:prstGeom>
            <a:ln w="6350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9">
            <a:extLst>
              <a:ext uri="{FF2B5EF4-FFF2-40B4-BE49-F238E27FC236}">
                <a16:creationId xmlns:a16="http://schemas.microsoft.com/office/drawing/2014/main" id="{63E04E0A-2846-C177-4B2A-9A4D064C6534}"/>
              </a:ext>
            </a:extLst>
          </p:cNvPr>
          <p:cNvSpPr txBox="1"/>
          <p:nvPr/>
        </p:nvSpPr>
        <p:spPr>
          <a:xfrm>
            <a:off x="10408778" y="6152189"/>
            <a:ext cx="1325799" cy="2769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>
            <a:defPPr marL="0" marR="0" indent="0" algn="l" defTabSz="457223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41277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114306" algn="ctr" defTabSz="41277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228611" algn="ctr" defTabSz="41277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342917" algn="ctr" defTabSz="41277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457223" algn="ctr" defTabSz="41277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571529" algn="ctr" defTabSz="41277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685834" algn="ctr" defTabSz="41277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800140" algn="ctr" defTabSz="41277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914446" algn="ctr" defTabSz="41277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l"/>
            <a:r>
              <a:rPr lang="ru-RU" sz="1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Москва </a:t>
            </a:r>
            <a:r>
              <a:rPr lang="en-US" sz="1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</a:t>
            </a:r>
            <a:r>
              <a:rPr lang="ru-RU" sz="1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</a:t>
            </a:r>
          </a:p>
        </p:txBody>
      </p:sp>
    </p:spTree>
    <p:extLst>
      <p:ext uri="{BB962C8B-B14F-4D97-AF65-F5344CB8AC3E}">
        <p14:creationId xmlns:p14="http://schemas.microsoft.com/office/powerpoint/2010/main" val="2768017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FEA359-8031-3143-DF4D-2E6405C954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ый прямоугольник 24">
            <a:extLst>
              <a:ext uri="{FF2B5EF4-FFF2-40B4-BE49-F238E27FC236}">
                <a16:creationId xmlns:a16="http://schemas.microsoft.com/office/drawing/2014/main" id="{A9C6D523-754C-C993-7210-3BD361541939}"/>
              </a:ext>
            </a:extLst>
          </p:cNvPr>
          <p:cNvSpPr/>
          <p:nvPr/>
        </p:nvSpPr>
        <p:spPr>
          <a:xfrm>
            <a:off x="6046773" y="991657"/>
            <a:ext cx="5764484" cy="2290844"/>
          </a:xfrm>
          <a:prstGeom prst="roundRect">
            <a:avLst>
              <a:gd name="adj" fmla="val 5536"/>
            </a:avLst>
          </a:pr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marL="0" marR="0" lvl="0" indent="0" algn="ctr" defTabSz="825417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Helvetica Neue Medium"/>
            </a:endParaRP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6ED4918B-4B80-5333-A792-8D1E5DC203A0}"/>
              </a:ext>
            </a:extLst>
          </p:cNvPr>
          <p:cNvGrpSpPr/>
          <p:nvPr/>
        </p:nvGrpSpPr>
        <p:grpSpPr>
          <a:xfrm>
            <a:off x="5714080" y="216612"/>
            <a:ext cx="4401638" cy="324594"/>
            <a:chOff x="5714080" y="216612"/>
            <a:chExt cx="4401638" cy="324594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225A3F21-7219-DC1C-AB4F-E2FAF654C998}"/>
                </a:ext>
              </a:extLst>
            </p:cNvPr>
            <p:cNvSpPr txBox="1"/>
            <p:nvPr/>
          </p:nvSpPr>
          <p:spPr>
            <a:xfrm>
              <a:off x="5714080" y="247866"/>
              <a:ext cx="844879" cy="262086"/>
            </a:xfrm>
            <a:prstGeom prst="roundRect">
              <a:avLst>
                <a:gd name="adj" fmla="val 20656"/>
              </a:avLst>
            </a:prstGeom>
            <a:solidFill>
              <a:srgbClr val="101D37"/>
            </a:solidFill>
          </p:spPr>
          <p:txBody>
            <a:bodyPr wrap="none" rtlCol="0" anchor="ctr">
              <a:spAutoFit/>
            </a:bodyPr>
            <a:lstStyle>
              <a:defPPr marL="0" marR="0" indent="0" algn="l" defTabSz="457223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9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>
                <a:defRPr sz="900">
                  <a:solidFill>
                    <a:schemeClr val="bg1"/>
                  </a:solidFill>
                  <a:latin typeface="Montserrat" panose="00000500000000000000" pitchFamily="2" charset="-52"/>
                </a:defRPr>
              </a:lvl1pPr>
            </a:lstStyle>
            <a:p>
              <a:pPr marL="0" marR="0" lvl="0" indent="0" algn="ctr" defTabSz="41273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90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О компании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59E8575-8AC4-AC10-3026-A2D745A40AFF}"/>
                </a:ext>
              </a:extLst>
            </p:cNvPr>
            <p:cNvSpPr txBox="1"/>
            <p:nvPr/>
          </p:nvSpPr>
          <p:spPr>
            <a:xfrm>
              <a:off x="6644714" y="216612"/>
              <a:ext cx="846573" cy="324594"/>
            </a:xfrm>
            <a:prstGeom prst="roundRect">
              <a:avLst>
                <a:gd name="adj" fmla="val 50000"/>
              </a:avLst>
            </a:prstGeom>
            <a:noFill/>
          </p:spPr>
          <p:txBody>
            <a:bodyPr wrap="none" rtlCol="0" anchor="ctr">
              <a:spAutoFit/>
            </a:bodyPr>
            <a:lstStyle/>
            <a:p>
              <a:pPr marL="0" marR="0" lvl="0" indent="0" algn="ctr" defTabSz="41273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900" i="0" u="none" strike="noStrike" kern="0" cap="none" spc="0" normalizeH="0" baseline="0" noProof="0" dirty="0">
                  <a:ln>
                    <a:noFill/>
                  </a:ln>
                  <a:solidFill>
                    <a:srgbClr val="101D37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О проекте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FE122F8-D973-12D5-3FD1-A41F9E8BD036}"/>
                </a:ext>
              </a:extLst>
            </p:cNvPr>
            <p:cNvSpPr txBox="1"/>
            <p:nvPr/>
          </p:nvSpPr>
          <p:spPr>
            <a:xfrm>
              <a:off x="7522223" y="216612"/>
              <a:ext cx="2593495" cy="324594"/>
            </a:xfrm>
            <a:prstGeom prst="roundRect">
              <a:avLst>
                <a:gd name="adj" fmla="val 50000"/>
              </a:avLst>
            </a:prstGeom>
            <a:noFill/>
          </p:spPr>
          <p:txBody>
            <a:bodyPr wrap="square" rtlCol="0" anchor="ctr">
              <a:spAutoFit/>
            </a:bodyPr>
            <a:lstStyle>
              <a:defPPr marL="0" marR="0" indent="0" algn="l" defTabSz="457223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9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>
                <a:defRPr sz="900">
                  <a:latin typeface="TT Moscow Economy Thin" panose="020B0103030101020204" pitchFamily="34" charset="0"/>
                </a:defRPr>
              </a:lvl1pPr>
            </a:lstStyle>
            <a:p>
              <a:pPr marL="0" marR="0" lvl="0" indent="0" defTabSz="41273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900" i="0" u="none" strike="noStrike" kern="0" cap="none" spc="0" normalizeH="0" baseline="0" noProof="0" dirty="0">
                  <a:ln>
                    <a:noFill/>
                  </a:ln>
                  <a:solidFill>
                    <a:srgbClr val="101D37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Инфраструктура проекта</a:t>
              </a:r>
            </a:p>
          </p:txBody>
        </p:sp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8E20EEF1-A3B5-B1AC-F715-2A2158C96BFB}"/>
              </a:ext>
            </a:extLst>
          </p:cNvPr>
          <p:cNvGrpSpPr/>
          <p:nvPr/>
        </p:nvGrpSpPr>
        <p:grpSpPr>
          <a:xfrm>
            <a:off x="10572729" y="41454"/>
            <a:ext cx="1383918" cy="601342"/>
            <a:chOff x="9680009" y="41454"/>
            <a:chExt cx="1787751" cy="776816"/>
          </a:xfrm>
        </p:grpSpPr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C26E0D6F-7CAD-A849-0E5F-AF95D7BB9FE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0206"/>
            <a:stretch/>
          </p:blipFill>
          <p:spPr>
            <a:xfrm>
              <a:off x="10668000" y="41454"/>
              <a:ext cx="799760" cy="776816"/>
            </a:xfrm>
            <a:prstGeom prst="rect">
              <a:avLst/>
            </a:prstGeom>
          </p:spPr>
        </p:pic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7B0037AF-BE6C-C79F-EB15-85EB2E73661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3455"/>
            <a:stretch/>
          </p:blipFill>
          <p:spPr>
            <a:xfrm>
              <a:off x="9680009" y="189038"/>
              <a:ext cx="1197383" cy="576685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7F721140-3F70-A0E0-6CBB-7B99CD99B861}"/>
              </a:ext>
            </a:extLst>
          </p:cNvPr>
          <p:cNvSpPr txBox="1"/>
          <p:nvPr/>
        </p:nvSpPr>
        <p:spPr>
          <a:xfrm>
            <a:off x="416352" y="253314"/>
            <a:ext cx="51955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000" dirty="0">
                <a:solidFill>
                  <a:srgbClr val="101D3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Название компании </a:t>
            </a:r>
            <a:br>
              <a:rPr lang="ru-RU" sz="2000" dirty="0">
                <a:solidFill>
                  <a:srgbClr val="101D3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rgbClr val="101D3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можно в две строки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208226B-AA97-5955-747B-FB542CDA95B2}"/>
              </a:ext>
            </a:extLst>
          </p:cNvPr>
          <p:cNvSpPr txBox="1"/>
          <p:nvPr/>
        </p:nvSpPr>
        <p:spPr>
          <a:xfrm>
            <a:off x="416352" y="1311099"/>
            <a:ext cx="5698791" cy="693963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ru-RU" sz="1200" dirty="0">
                <a:solidFill>
                  <a:srgbClr val="101D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Краткое описание деятельности компании. Чем занимается, </a:t>
            </a:r>
            <a:br>
              <a:rPr lang="ru-RU" sz="1200" dirty="0">
                <a:solidFill>
                  <a:srgbClr val="101D37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>
                <a:solidFill>
                  <a:srgbClr val="101D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особенная</a:t>
            </a:r>
            <a:r>
              <a:rPr lang="en-US" sz="1200" dirty="0">
                <a:solidFill>
                  <a:srgbClr val="101D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ru-RU" sz="1200" dirty="0">
                <a:solidFill>
                  <a:srgbClr val="101D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отличительная черта деятельности организации</a:t>
            </a:r>
            <a:br>
              <a:rPr lang="ru-RU" sz="1200" dirty="0">
                <a:solidFill>
                  <a:srgbClr val="101D37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>
                <a:solidFill>
                  <a:srgbClr val="101D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Краткое описание деятельности компании. Чем занимается, </a:t>
            </a:r>
            <a:br>
              <a:rPr lang="ru-RU" sz="1200" dirty="0">
                <a:solidFill>
                  <a:srgbClr val="101D37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>
                <a:solidFill>
                  <a:srgbClr val="101D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особенная</a:t>
            </a:r>
            <a:r>
              <a:rPr lang="en-US" sz="1200" dirty="0">
                <a:solidFill>
                  <a:srgbClr val="101D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ru-RU" sz="1200" dirty="0">
                <a:solidFill>
                  <a:srgbClr val="101D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отличительная черта деятельности организации</a:t>
            </a:r>
          </a:p>
          <a:p>
            <a:endParaRPr lang="ru-RU" sz="1200" dirty="0">
              <a:solidFill>
                <a:srgbClr val="101D3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5A327A6-DA37-18B9-28B5-E6699DAD997F}"/>
              </a:ext>
            </a:extLst>
          </p:cNvPr>
          <p:cNvSpPr txBox="1"/>
          <p:nvPr/>
        </p:nvSpPr>
        <p:spPr>
          <a:xfrm>
            <a:off x="399688" y="2107608"/>
            <a:ext cx="5767954" cy="2862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400" dirty="0">
                <a:solidFill>
                  <a:srgbClr val="101D3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Финансово хозяйственные показатели </a:t>
            </a:r>
            <a:r>
              <a:rPr lang="ru-RU" sz="1100" dirty="0">
                <a:solidFill>
                  <a:srgbClr val="101D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(за истекший год)</a:t>
            </a:r>
            <a:endParaRPr lang="ru-RU" sz="1600" dirty="0">
              <a:solidFill>
                <a:srgbClr val="101D3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DAF4994-2BDA-7DA3-55F4-084823CE56FE}"/>
              </a:ext>
            </a:extLst>
          </p:cNvPr>
          <p:cNvSpPr txBox="1"/>
          <p:nvPr/>
        </p:nvSpPr>
        <p:spPr>
          <a:xfrm>
            <a:off x="5992450" y="556978"/>
            <a:ext cx="4463892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lnSpc>
                <a:spcPct val="90000"/>
              </a:lnSpc>
              <a:defRPr sz="1400">
                <a:solidFill>
                  <a:srgbClr val="101D37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Площади объектов в Москве </a:t>
            </a:r>
            <a:br>
              <a:rPr lang="ru-RU" dirty="0"/>
            </a:br>
            <a:r>
              <a:rPr lang="ru-RU" sz="1100" dirty="0">
                <a:latin typeface="Arial" panose="020B0604020202020204" pitchFamily="34" charset="0"/>
              </a:rPr>
              <a:t>(действующие/планируемые) 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82B7396B-DD04-1084-DD90-63F1CBB1C521}"/>
              </a:ext>
            </a:extLst>
          </p:cNvPr>
          <p:cNvSpPr txBox="1"/>
          <p:nvPr/>
        </p:nvSpPr>
        <p:spPr>
          <a:xfrm>
            <a:off x="431980" y="3240216"/>
            <a:ext cx="4978195" cy="2862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lnSpc>
                <a:spcPct val="90000"/>
              </a:lnSpc>
              <a:defRPr sz="1400">
                <a:solidFill>
                  <a:srgbClr val="101D37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>
                <a:sym typeface="Helvetica Neue"/>
              </a:rPr>
              <a:t>Сроки получения проектной документации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E7DA609-EC3D-E7EA-7EB5-78F7A83E4A6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85" t="-1355" r="11388" b="291"/>
          <a:stretch/>
        </p:blipFill>
        <p:spPr>
          <a:xfrm>
            <a:off x="9987369" y="1027509"/>
            <a:ext cx="1787707" cy="2170490"/>
          </a:xfrm>
          <a:prstGeom prst="rect">
            <a:avLst/>
          </a:prstGeom>
          <a:effectLst>
            <a:outerShdw blurRad="50800" dist="50800" dir="5400000" sx="102000" sy="102000" algn="ctr" rotWithShape="0">
              <a:srgbClr val="000000">
                <a:alpha val="69000"/>
              </a:srgbClr>
            </a:outerShdw>
          </a:effectLst>
        </p:spPr>
      </p:pic>
      <p:pic>
        <p:nvPicPr>
          <p:cNvPr id="18" name="Рисунок 17" descr="Маркер со сплошной заливкой">
            <a:extLst>
              <a:ext uri="{FF2B5EF4-FFF2-40B4-BE49-F238E27FC236}">
                <a16:creationId xmlns:a16="http://schemas.microsoft.com/office/drawing/2014/main" id="{FA1DAEDF-D9A5-8B41-106F-C54B4A6D71F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852060" y="1584838"/>
            <a:ext cx="368246" cy="345750"/>
          </a:xfrm>
          <a:prstGeom prst="rect">
            <a:avLst/>
          </a:prstGeom>
        </p:spPr>
      </p:pic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5C183CBA-E983-6D79-56C5-0B4AC9CC61A8}"/>
              </a:ext>
            </a:extLst>
          </p:cNvPr>
          <p:cNvGrpSpPr/>
          <p:nvPr/>
        </p:nvGrpSpPr>
        <p:grpSpPr>
          <a:xfrm>
            <a:off x="415537" y="843885"/>
            <a:ext cx="3614534" cy="517886"/>
            <a:chOff x="437566" y="5211260"/>
            <a:chExt cx="3614534" cy="517886"/>
          </a:xfrm>
        </p:grpSpPr>
        <p:grpSp>
          <p:nvGrpSpPr>
            <p:cNvPr id="49" name="Группа 48">
              <a:extLst>
                <a:ext uri="{FF2B5EF4-FFF2-40B4-BE49-F238E27FC236}">
                  <a16:creationId xmlns:a16="http://schemas.microsoft.com/office/drawing/2014/main" id="{0CD72478-A5C6-10E8-1ADA-48187C2A6820}"/>
                </a:ext>
              </a:extLst>
            </p:cNvPr>
            <p:cNvGrpSpPr/>
            <p:nvPr/>
          </p:nvGrpSpPr>
          <p:grpSpPr>
            <a:xfrm>
              <a:off x="1010904" y="5211260"/>
              <a:ext cx="3041196" cy="472035"/>
              <a:chOff x="1010904" y="5130531"/>
              <a:chExt cx="3041196" cy="472035"/>
            </a:xfrm>
          </p:grpSpPr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D72448DA-8B68-1115-2BAD-80698AD44ABB}"/>
                  </a:ext>
                </a:extLst>
              </p:cNvPr>
              <p:cNvSpPr txBox="1"/>
              <p:nvPr/>
            </p:nvSpPr>
            <p:spPr>
              <a:xfrm>
                <a:off x="1010904" y="5130531"/>
                <a:ext cx="3041196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ru-RU"/>
                </a:defPPr>
                <a:lvl1pPr>
                  <a:defRPr sz="1200">
                    <a:solidFill>
                      <a:srgbClr val="101D37"/>
                    </a:solidFill>
                    <a:latin typeface="TT Moscow Economy" panose="020B0604020202020204" charset="0"/>
                  </a:defRPr>
                </a:lvl1pPr>
              </a:lstStyle>
              <a:p>
                <a:r>
                  <a:rPr lang="ru-RU" dirty="0">
                    <a:latin typeface="Arial" panose="020B0604020202020204" pitchFamily="34" charset="0"/>
                    <a:cs typeface="Arial" panose="020B0604020202020204" pitchFamily="34" charset="0"/>
                  </a:rPr>
                  <a:t>Бенефициар</a:t>
                </a: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1DF1DDF8-0DD2-2DD1-8591-66EF439F0B0C}"/>
                  </a:ext>
                </a:extLst>
              </p:cNvPr>
              <p:cNvSpPr txBox="1"/>
              <p:nvPr/>
            </p:nvSpPr>
            <p:spPr>
              <a:xfrm>
                <a:off x="1010904" y="5325567"/>
                <a:ext cx="3041196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ru-RU"/>
                </a:defPPr>
                <a:lvl1pPr>
                  <a:defRPr sz="1200">
                    <a:solidFill>
                      <a:srgbClr val="101D37"/>
                    </a:solidFill>
                    <a:latin typeface="TT Moscow Economy" panose="020B0604020202020204" charset="0"/>
                  </a:defRPr>
                </a:lvl1pPr>
              </a:lstStyle>
              <a:p>
                <a:r>
                  <a:rPr lang="ru-RU" dirty="0">
                    <a:latin typeface="Arial Black" panose="020B0A04020102020204" pitchFamily="34" charset="0"/>
                    <a:cs typeface="Arial" panose="020B0604020202020204" pitchFamily="34" charset="0"/>
                  </a:rPr>
                  <a:t>Имя Отчество Фамилия</a:t>
                </a:r>
              </a:p>
            </p:txBody>
          </p:sp>
        </p:grpSp>
        <p:grpSp>
          <p:nvGrpSpPr>
            <p:cNvPr id="50" name="Группа 49">
              <a:extLst>
                <a:ext uri="{FF2B5EF4-FFF2-40B4-BE49-F238E27FC236}">
                  <a16:creationId xmlns:a16="http://schemas.microsoft.com/office/drawing/2014/main" id="{4DCB9334-35C7-E0F3-A81A-F5ABCA86347F}"/>
                </a:ext>
              </a:extLst>
            </p:cNvPr>
            <p:cNvGrpSpPr/>
            <p:nvPr/>
          </p:nvGrpSpPr>
          <p:grpSpPr>
            <a:xfrm>
              <a:off x="437566" y="5221546"/>
              <a:ext cx="531177" cy="507600"/>
              <a:chOff x="437566" y="5312562"/>
              <a:chExt cx="531177" cy="507600"/>
            </a:xfrm>
          </p:grpSpPr>
          <p:sp>
            <p:nvSpPr>
              <p:cNvPr id="51" name="Овал 50">
                <a:extLst>
                  <a:ext uri="{FF2B5EF4-FFF2-40B4-BE49-F238E27FC236}">
                    <a16:creationId xmlns:a16="http://schemas.microsoft.com/office/drawing/2014/main" id="{75F8B4FA-F950-123A-06FE-63CCCE805EC2}"/>
                  </a:ext>
                </a:extLst>
              </p:cNvPr>
              <p:cNvSpPr/>
              <p:nvPr/>
            </p:nvSpPr>
            <p:spPr>
              <a:xfrm>
                <a:off x="608742" y="5386362"/>
                <a:ext cx="360001" cy="3600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52" name="Рисунок 51" descr="Пользователь со сплошной заливкой">
                <a:extLst>
                  <a:ext uri="{FF2B5EF4-FFF2-40B4-BE49-F238E27FC236}">
                    <a16:creationId xmlns:a16="http://schemas.microsoft.com/office/drawing/2014/main" id="{085928A1-3947-7337-FF75-2210D83431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437566" y="5312562"/>
                <a:ext cx="507600" cy="507600"/>
              </a:xfrm>
              <a:prstGeom prst="rect">
                <a:avLst/>
              </a:prstGeom>
            </p:spPr>
          </p:pic>
        </p:grpSp>
      </p:grpSp>
      <p:grpSp>
        <p:nvGrpSpPr>
          <p:cNvPr id="66" name="Группа 65">
            <a:extLst>
              <a:ext uri="{FF2B5EF4-FFF2-40B4-BE49-F238E27FC236}">
                <a16:creationId xmlns:a16="http://schemas.microsoft.com/office/drawing/2014/main" id="{A92C3834-DA61-2833-0661-C17006D74CD3}"/>
              </a:ext>
            </a:extLst>
          </p:cNvPr>
          <p:cNvGrpSpPr/>
          <p:nvPr/>
        </p:nvGrpSpPr>
        <p:grpSpPr>
          <a:xfrm>
            <a:off x="505258" y="2427816"/>
            <a:ext cx="4648542" cy="751557"/>
            <a:chOff x="512911" y="1737063"/>
            <a:chExt cx="4648542" cy="751557"/>
          </a:xfrm>
        </p:grpSpPr>
        <p:sp>
          <p:nvSpPr>
            <p:cNvPr id="37" name="Скругленный прямоугольник 24">
              <a:extLst>
                <a:ext uri="{FF2B5EF4-FFF2-40B4-BE49-F238E27FC236}">
                  <a16:creationId xmlns:a16="http://schemas.microsoft.com/office/drawing/2014/main" id="{0D7926E9-0368-E229-AA6B-5B4AF4C16A48}"/>
                </a:ext>
              </a:extLst>
            </p:cNvPr>
            <p:cNvSpPr/>
            <p:nvPr/>
          </p:nvSpPr>
          <p:spPr>
            <a:xfrm>
              <a:off x="520248" y="1737063"/>
              <a:ext cx="1349922" cy="751557"/>
            </a:xfrm>
            <a:prstGeom prst="roundRect">
              <a:avLst>
                <a:gd name="adj" fmla="val 12290"/>
              </a:avLst>
            </a:prstGeom>
            <a:solidFill>
              <a:srgbClr val="101D37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noAutofit/>
            </a:bodyPr>
            <a:lstStyle/>
            <a:p>
              <a:pPr marL="0" marR="0" lvl="0" indent="0" algn="ctr" defTabSz="825417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320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 Medium"/>
              </a:endParaRPr>
            </a:p>
          </p:txBody>
        </p:sp>
        <p:sp>
          <p:nvSpPr>
            <p:cNvPr id="25" name="Скругленный прямоугольник 24">
              <a:extLst>
                <a:ext uri="{FF2B5EF4-FFF2-40B4-BE49-F238E27FC236}">
                  <a16:creationId xmlns:a16="http://schemas.microsoft.com/office/drawing/2014/main" id="{5F3D19C8-6E1B-C74C-8C35-326D8D6CC7A5}"/>
                </a:ext>
              </a:extLst>
            </p:cNvPr>
            <p:cNvSpPr/>
            <p:nvPr/>
          </p:nvSpPr>
          <p:spPr>
            <a:xfrm>
              <a:off x="2034845" y="1737063"/>
              <a:ext cx="1373008" cy="751557"/>
            </a:xfrm>
            <a:prstGeom prst="roundRect">
              <a:avLst>
                <a:gd name="adj" fmla="val 12290"/>
              </a:avLst>
            </a:prstGeom>
            <a:solidFill>
              <a:srgbClr val="101D37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noAutofit/>
            </a:bodyPr>
            <a:lstStyle/>
            <a:p>
              <a:pPr marL="0" marR="0" lvl="0" indent="0" algn="ctr" defTabSz="825417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32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 Medium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C6548A3-D6F3-1021-71E8-EF6B21F16022}"/>
                </a:ext>
              </a:extLst>
            </p:cNvPr>
            <p:cNvSpPr txBox="1"/>
            <p:nvPr/>
          </p:nvSpPr>
          <p:spPr>
            <a:xfrm>
              <a:off x="2150100" y="1818839"/>
              <a:ext cx="959830" cy="21944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0" tIns="0" rIns="0" bIns="0"/>
            <a:lstStyle>
              <a:defPPr>
                <a:defRPr lang="ru-RU"/>
              </a:defPPr>
              <a:lvl1pPr defTabSz="432563">
                <a:lnSpc>
                  <a:spcPct val="90000"/>
                </a:lnSpc>
                <a:spcAft>
                  <a:spcPts val="326"/>
                </a:spcAft>
                <a:defRPr sz="2000" b="1">
                  <a:solidFill>
                    <a:schemeClr val="bg1"/>
                  </a:solidFill>
                  <a:latin typeface="TT Moscow Economy"/>
                </a:defRPr>
              </a:lvl1pPr>
            </a:lstStyle>
            <a:p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ХХХ</a:t>
              </a:r>
              <a:r>
                <a:rPr lang="ru-RU" sz="1800" dirty="0"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 </a:t>
              </a:r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млн </a:t>
              </a:r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₽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ru-RU" dirty="0">
                <a:latin typeface="Arial" panose="020B0604020202020204" pitchFamily="34" charset="0"/>
                <a:cs typeface="Arial" panose="020B0604020202020204" pitchFamily="34" charset="0"/>
                <a:sym typeface="Helvetica Neue"/>
              </a:endParaRPr>
            </a:p>
            <a:p>
              <a:endParaRPr lang="ru-RU" dirty="0">
                <a:latin typeface="Arial" panose="020B0604020202020204" pitchFamily="34" charset="0"/>
                <a:cs typeface="Arial" panose="020B0604020202020204" pitchFamily="34" charset="0"/>
                <a:sym typeface="Helvetica Neue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B6314C2-818B-8C68-9FCF-87B84C7712F3}"/>
                </a:ext>
              </a:extLst>
            </p:cNvPr>
            <p:cNvSpPr txBox="1"/>
            <p:nvPr/>
          </p:nvSpPr>
          <p:spPr>
            <a:xfrm>
              <a:off x="2037503" y="2025918"/>
              <a:ext cx="808052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ru-RU"/>
              </a:defPPr>
              <a:lvl1pPr>
                <a:defRPr sz="1200">
                  <a:solidFill>
                    <a:srgbClr val="101D37"/>
                  </a:solidFill>
                  <a:latin typeface="TT Moscow Economy" panose="020B0604020202020204" charset="0"/>
                </a:defRPr>
              </a:lvl1pPr>
            </a:lstStyle>
            <a:p>
              <a:r>
                <a:rPr lang="ru-RU" sz="1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Выручка</a:t>
              </a:r>
            </a:p>
          </p:txBody>
        </p:sp>
        <p:sp>
          <p:nvSpPr>
            <p:cNvPr id="24" name="Скругленный прямоугольник 23">
              <a:extLst>
                <a:ext uri="{FF2B5EF4-FFF2-40B4-BE49-F238E27FC236}">
                  <a16:creationId xmlns:a16="http://schemas.microsoft.com/office/drawing/2014/main" id="{4B50D4B5-B4C0-385E-5D0E-EB79B61ED1B1}"/>
                </a:ext>
              </a:extLst>
            </p:cNvPr>
            <p:cNvSpPr/>
            <p:nvPr/>
          </p:nvSpPr>
          <p:spPr>
            <a:xfrm>
              <a:off x="3572528" y="1737063"/>
              <a:ext cx="1540632" cy="751557"/>
            </a:xfrm>
            <a:prstGeom prst="roundRect">
              <a:avLst>
                <a:gd name="adj" fmla="val 7829"/>
              </a:avLst>
            </a:prstGeom>
            <a:solidFill>
              <a:srgbClr val="101D37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noAutofit/>
            </a:bodyPr>
            <a:lstStyle/>
            <a:p>
              <a:pPr marL="0" marR="0" lvl="0" indent="0" algn="ctr" defTabSz="825417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320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 Medium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59CDB5A-C5E8-9818-797F-3D43F20CD46D}"/>
                </a:ext>
              </a:extLst>
            </p:cNvPr>
            <p:cNvSpPr txBox="1"/>
            <p:nvPr/>
          </p:nvSpPr>
          <p:spPr>
            <a:xfrm>
              <a:off x="3691214" y="1818839"/>
              <a:ext cx="982811" cy="23398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0" tIns="0" rIns="0" bIns="0"/>
            <a:lstStyle>
              <a:defPPr>
                <a:defRPr lang="ru-RU"/>
              </a:defPPr>
              <a:lvl1pPr defTabSz="432563">
                <a:lnSpc>
                  <a:spcPct val="90000"/>
                </a:lnSpc>
                <a:spcAft>
                  <a:spcPts val="326"/>
                </a:spcAft>
                <a:defRPr sz="2000" b="1">
                  <a:solidFill>
                    <a:schemeClr val="bg1"/>
                  </a:solidFill>
                  <a:latin typeface="TT Moscow Economy"/>
                </a:defRPr>
              </a:lvl1pPr>
            </a:lstStyle>
            <a:p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ХХХ</a:t>
              </a:r>
              <a:r>
                <a:rPr lang="ru-RU" sz="1800" dirty="0"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 </a:t>
              </a:r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млн </a:t>
              </a:r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₽</a:t>
              </a:r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 </a:t>
              </a:r>
              <a:endParaRPr lang="ru-RU" dirty="0">
                <a:latin typeface="Arial" panose="020B0604020202020204" pitchFamily="34" charset="0"/>
                <a:cs typeface="Arial" panose="020B0604020202020204" pitchFamily="34" charset="0"/>
                <a:sym typeface="Helvetica Neue"/>
              </a:endParaRPr>
            </a:p>
            <a:p>
              <a:endParaRPr lang="ru-RU" dirty="0">
                <a:latin typeface="Arial" panose="020B0604020202020204" pitchFamily="34" charset="0"/>
                <a:cs typeface="Arial" panose="020B0604020202020204" pitchFamily="34" charset="0"/>
                <a:sym typeface="Helvetica Neue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3A01EB6-F0ED-820B-EC9A-BE35A14F84E9}"/>
                </a:ext>
              </a:extLst>
            </p:cNvPr>
            <p:cNvSpPr txBox="1"/>
            <p:nvPr/>
          </p:nvSpPr>
          <p:spPr>
            <a:xfrm>
              <a:off x="3593290" y="2025918"/>
              <a:ext cx="1568163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ru-RU"/>
              </a:defPPr>
              <a:lvl1pPr>
                <a:lnSpc>
                  <a:spcPct val="90000"/>
                </a:lnSpc>
                <a:defRPr sz="1200">
                  <a:solidFill>
                    <a:schemeClr val="bg1"/>
                  </a:solidFill>
                  <a:latin typeface="TT Moscow Economy" panose="020B0604020202020204" charset="0"/>
                </a:defRPr>
              </a:lvl1pPr>
            </a:lstStyle>
            <a:p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Уплаченные налоги </a:t>
              </a:r>
              <a:b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</a:br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в бюджет Москвы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26EEE33F-B49A-94AB-ECE7-7EBA5E17E852}"/>
                </a:ext>
              </a:extLst>
            </p:cNvPr>
            <p:cNvSpPr txBox="1"/>
            <p:nvPr/>
          </p:nvSpPr>
          <p:spPr>
            <a:xfrm>
              <a:off x="638393" y="1818839"/>
              <a:ext cx="960069" cy="21944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0" tIns="0" rIns="0" bIns="0"/>
            <a:lstStyle>
              <a:defPPr>
                <a:defRPr lang="ru-RU"/>
              </a:defPPr>
              <a:lvl1pPr defTabSz="432563">
                <a:lnSpc>
                  <a:spcPct val="90000"/>
                </a:lnSpc>
                <a:spcAft>
                  <a:spcPts val="326"/>
                </a:spcAft>
                <a:defRPr sz="2000" b="1">
                  <a:solidFill>
                    <a:schemeClr val="bg1"/>
                  </a:solidFill>
                  <a:latin typeface="TT Moscow Economy"/>
                </a:defRPr>
              </a:lvl1pPr>
            </a:lstStyle>
            <a:p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ХХХ</a:t>
              </a:r>
              <a:r>
                <a:rPr lang="ru-RU" sz="1800" dirty="0"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 </a:t>
              </a:r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чел</a:t>
              </a:r>
              <a:endParaRPr lang="ru-RU" dirty="0">
                <a:latin typeface="Arial" panose="020B0604020202020204" pitchFamily="34" charset="0"/>
                <a:cs typeface="Arial" panose="020B0604020202020204" pitchFamily="34" charset="0"/>
                <a:sym typeface="Helvetica Neue"/>
              </a:endParaRPr>
            </a:p>
            <a:p>
              <a:endParaRPr lang="ru-RU" dirty="0">
                <a:latin typeface="Arial" panose="020B0604020202020204" pitchFamily="34" charset="0"/>
                <a:cs typeface="Arial" panose="020B0604020202020204" pitchFamily="34" charset="0"/>
                <a:sym typeface="Helvetica Neue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6513C1AB-EC13-E581-1FCC-DEC196636A67}"/>
                </a:ext>
              </a:extLst>
            </p:cNvPr>
            <p:cNvSpPr txBox="1"/>
            <p:nvPr/>
          </p:nvSpPr>
          <p:spPr>
            <a:xfrm>
              <a:off x="512911" y="2025918"/>
              <a:ext cx="159859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ru-RU"/>
              </a:defPPr>
              <a:lvl1pPr>
                <a:defRPr sz="1200">
                  <a:solidFill>
                    <a:srgbClr val="101D37"/>
                  </a:solidFill>
                  <a:latin typeface="TT Moscow Economy" panose="020B0604020202020204" charset="0"/>
                </a:defRPr>
              </a:lvl1pPr>
            </a:lstStyle>
            <a:p>
              <a:pPr>
                <a:lnSpc>
                  <a:spcPct val="90000"/>
                </a:lnSpc>
              </a:pPr>
              <a:r>
                <a:rPr lang="ru-RU" sz="1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Среднесписочная</a:t>
              </a:r>
            </a:p>
            <a:p>
              <a:pPr>
                <a:lnSpc>
                  <a:spcPct val="90000"/>
                </a:lnSpc>
              </a:pPr>
              <a:r>
                <a:rPr lang="ru-RU" sz="1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численность</a:t>
              </a:r>
            </a:p>
          </p:txBody>
        </p:sp>
      </p:grpSp>
      <p:pic>
        <p:nvPicPr>
          <p:cNvPr id="13" name="Рисунок 12" descr="Маркер со сплошной заливкой">
            <a:extLst>
              <a:ext uri="{FF2B5EF4-FFF2-40B4-BE49-F238E27FC236}">
                <a16:creationId xmlns:a16="http://schemas.microsoft.com/office/drawing/2014/main" id="{717A3E44-0F58-E568-407A-3309C95956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090506" y="1244551"/>
            <a:ext cx="368246" cy="345750"/>
          </a:xfrm>
          <a:prstGeom prst="rect">
            <a:avLst/>
          </a:prstGeom>
        </p:spPr>
      </p:pic>
      <p:sp>
        <p:nvSpPr>
          <p:cNvPr id="108" name="Скругленный прямоугольник 24">
            <a:extLst>
              <a:ext uri="{FF2B5EF4-FFF2-40B4-BE49-F238E27FC236}">
                <a16:creationId xmlns:a16="http://schemas.microsoft.com/office/drawing/2014/main" id="{93D10EF0-C7EA-999A-EBE0-8968D7CB3182}"/>
              </a:ext>
            </a:extLst>
          </p:cNvPr>
          <p:cNvSpPr/>
          <p:nvPr/>
        </p:nvSpPr>
        <p:spPr>
          <a:xfrm>
            <a:off x="6055372" y="3368123"/>
            <a:ext cx="5801665" cy="885512"/>
          </a:xfrm>
          <a:prstGeom prst="roundRect">
            <a:avLst>
              <a:gd name="adj" fmla="val 12290"/>
            </a:avLst>
          </a:pr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marL="0" marR="0" lvl="0" indent="0" algn="ctr" defTabSz="825417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D962475F-D900-64A0-7CE2-BDA38922A134}"/>
              </a:ext>
            </a:extLst>
          </p:cNvPr>
          <p:cNvSpPr txBox="1"/>
          <p:nvPr/>
        </p:nvSpPr>
        <p:spPr>
          <a:xfrm>
            <a:off x="6055373" y="3364205"/>
            <a:ext cx="1068297" cy="214193"/>
          </a:xfrm>
          <a:prstGeom prst="roundRect">
            <a:avLst>
              <a:gd name="adj" fmla="val 26198"/>
            </a:avLst>
          </a:prstGeom>
          <a:solidFill>
            <a:srgbClr val="DCEBF8"/>
          </a:solidFill>
        </p:spPr>
        <p:txBody>
          <a:bodyPr wrap="square" tIns="0" bIns="0">
            <a:noAutofit/>
          </a:bodyPr>
          <a:lstStyle>
            <a:defPPr>
              <a:defRPr lang="ru-RU"/>
            </a:defPPr>
            <a:lvl1pPr>
              <a:defRPr sz="1200">
                <a:solidFill>
                  <a:srgbClr val="101D37"/>
                </a:solidFill>
                <a:latin typeface="TT Moscow Economy" panose="020B0604020202020204" charset="0"/>
              </a:defRPr>
            </a:lvl1pPr>
          </a:lstStyle>
          <a:p>
            <a:r>
              <a:rPr lang="ru-R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Планируемые</a:t>
            </a:r>
          </a:p>
        </p:txBody>
      </p:sp>
      <p:grpSp>
        <p:nvGrpSpPr>
          <p:cNvPr id="154" name="Группа 153">
            <a:extLst>
              <a:ext uri="{FF2B5EF4-FFF2-40B4-BE49-F238E27FC236}">
                <a16:creationId xmlns:a16="http://schemas.microsoft.com/office/drawing/2014/main" id="{C3777CC3-FC14-5E42-6D20-15E97B89F539}"/>
              </a:ext>
            </a:extLst>
          </p:cNvPr>
          <p:cNvGrpSpPr/>
          <p:nvPr/>
        </p:nvGrpSpPr>
        <p:grpSpPr>
          <a:xfrm>
            <a:off x="6188396" y="3675027"/>
            <a:ext cx="1677953" cy="463341"/>
            <a:chOff x="6825434" y="1462013"/>
            <a:chExt cx="1677953" cy="463341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34E1F94-DFED-95DA-49A6-F6040D8E69F9}"/>
                </a:ext>
              </a:extLst>
            </p:cNvPr>
            <p:cNvSpPr txBox="1"/>
            <p:nvPr/>
          </p:nvSpPr>
          <p:spPr>
            <a:xfrm>
              <a:off x="6825434" y="1462013"/>
              <a:ext cx="865872" cy="27859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0" tIns="0" rIns="0" bIns="0"/>
            <a:lstStyle/>
            <a:p>
              <a:pPr defTabSz="432563">
                <a:lnSpc>
                  <a:spcPct val="90000"/>
                </a:lnSpc>
                <a:spcAft>
                  <a:spcPts val="326"/>
                </a:spcAft>
                <a:defRPr/>
              </a:pPr>
              <a:r>
                <a:rPr lang="ru-RU" sz="2000" b="1" dirty="0"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ХХ</a:t>
              </a:r>
              <a:r>
                <a:rPr lang="ru-RU" b="1" dirty="0"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 </a:t>
              </a:r>
              <a:r>
                <a:rPr lang="ru-RU" sz="900" b="1" dirty="0"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тыс. м²</a:t>
              </a:r>
              <a:endParaRPr lang="ru-RU" sz="600" b="1" kern="500" dirty="0">
                <a:latin typeface="Arial" panose="020B0604020202020204" pitchFamily="34" charset="0"/>
                <a:cs typeface="Arial" panose="020B0604020202020204" pitchFamily="34" charset="0"/>
                <a:sym typeface="Helvetica Neue"/>
              </a:endParaRPr>
            </a:p>
            <a:p>
              <a:pPr defTabSz="432563">
                <a:lnSpc>
                  <a:spcPct val="90000"/>
                </a:lnSpc>
                <a:spcAft>
                  <a:spcPts val="326"/>
                </a:spcAft>
                <a:defRPr/>
              </a:pPr>
              <a:endParaRPr lang="ru-RU" sz="500" dirty="0">
                <a:latin typeface="Arial" panose="020B0604020202020204" pitchFamily="34" charset="0"/>
                <a:cs typeface="Arial" panose="020B0604020202020204" pitchFamily="34" charset="0"/>
                <a:sym typeface="Helvetica Neue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078FCE9-865C-04BF-1685-895B5F2DE78C}"/>
                </a:ext>
              </a:extLst>
            </p:cNvPr>
            <p:cNvSpPr txBox="1"/>
            <p:nvPr/>
          </p:nvSpPr>
          <p:spPr>
            <a:xfrm>
              <a:off x="6825434" y="1679133"/>
              <a:ext cx="1677953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ru-RU"/>
              </a:defPPr>
              <a:lvl1pPr>
                <a:defRPr sz="1200">
                  <a:solidFill>
                    <a:srgbClr val="101D37"/>
                  </a:solidFill>
                  <a:latin typeface="TT Moscow Economy" panose="020B0604020202020204" charset="0"/>
                </a:defRPr>
              </a:lvl1pPr>
            </a:lstStyle>
            <a:p>
              <a:r>
                <a:rPr lang="ru-RU" sz="1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Общая площадь объекта</a:t>
              </a:r>
            </a:p>
          </p:txBody>
        </p:sp>
      </p:grpSp>
      <p:grpSp>
        <p:nvGrpSpPr>
          <p:cNvPr id="155" name="Группа 154">
            <a:extLst>
              <a:ext uri="{FF2B5EF4-FFF2-40B4-BE49-F238E27FC236}">
                <a16:creationId xmlns:a16="http://schemas.microsoft.com/office/drawing/2014/main" id="{E1EC524B-3F1B-8FD9-D11D-701DBB61E310}"/>
              </a:ext>
            </a:extLst>
          </p:cNvPr>
          <p:cNvGrpSpPr/>
          <p:nvPr/>
        </p:nvGrpSpPr>
        <p:grpSpPr>
          <a:xfrm>
            <a:off x="8233045" y="3675027"/>
            <a:ext cx="1556128" cy="463341"/>
            <a:chOff x="8518796" y="1462013"/>
            <a:chExt cx="1556128" cy="463341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9647C5FD-A299-57D2-0E3B-2F7959572D89}"/>
                </a:ext>
              </a:extLst>
            </p:cNvPr>
            <p:cNvSpPr txBox="1"/>
            <p:nvPr/>
          </p:nvSpPr>
          <p:spPr>
            <a:xfrm>
              <a:off x="8518796" y="1462013"/>
              <a:ext cx="588861" cy="27859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0" tIns="0" rIns="0" bIns="0"/>
            <a:lstStyle/>
            <a:p>
              <a:pPr defTabSz="432563">
                <a:lnSpc>
                  <a:spcPct val="90000"/>
                </a:lnSpc>
                <a:spcAft>
                  <a:spcPts val="326"/>
                </a:spcAft>
                <a:defRPr/>
              </a:pPr>
              <a:r>
                <a:rPr lang="ru-RU" sz="2000" b="1" dirty="0"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ХХ</a:t>
              </a:r>
              <a:r>
                <a:rPr lang="ru-RU" b="1" dirty="0"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 </a:t>
              </a:r>
              <a:r>
                <a:rPr lang="ru-RU" sz="900" b="1" dirty="0"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Га</a:t>
              </a:r>
              <a:endParaRPr lang="ru-RU" sz="600" b="1" kern="500" dirty="0">
                <a:latin typeface="Arial" panose="020B0604020202020204" pitchFamily="34" charset="0"/>
                <a:cs typeface="Arial" panose="020B0604020202020204" pitchFamily="34" charset="0"/>
                <a:sym typeface="Helvetica Neue"/>
              </a:endParaRPr>
            </a:p>
            <a:p>
              <a:pPr defTabSz="432563">
                <a:lnSpc>
                  <a:spcPct val="90000"/>
                </a:lnSpc>
                <a:spcAft>
                  <a:spcPts val="326"/>
                </a:spcAft>
                <a:defRPr/>
              </a:pPr>
              <a:endParaRPr lang="ru-RU" sz="500" dirty="0">
                <a:latin typeface="Arial" panose="020B0604020202020204" pitchFamily="34" charset="0"/>
                <a:cs typeface="Arial" panose="020B0604020202020204" pitchFamily="34" charset="0"/>
                <a:sym typeface="Helvetica Neue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31BCA4D0-B4D7-FEA0-78BE-5158D15EE2A3}"/>
                </a:ext>
              </a:extLst>
            </p:cNvPr>
            <p:cNvSpPr txBox="1"/>
            <p:nvPr/>
          </p:nvSpPr>
          <p:spPr>
            <a:xfrm>
              <a:off x="8518796" y="1679133"/>
              <a:ext cx="1556128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ru-RU"/>
              </a:defPPr>
              <a:lvl1pPr>
                <a:defRPr sz="1200">
                  <a:solidFill>
                    <a:srgbClr val="101D37"/>
                  </a:solidFill>
                  <a:latin typeface="TT Moscow Economy" panose="020B0604020202020204" charset="0"/>
                </a:defRPr>
              </a:lvl1pPr>
            </a:lstStyle>
            <a:p>
              <a:r>
                <a:rPr lang="ru-RU" sz="1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Общая площадь ЗУ</a:t>
              </a:r>
            </a:p>
          </p:txBody>
        </p:sp>
      </p:grpSp>
      <p:grpSp>
        <p:nvGrpSpPr>
          <p:cNvPr id="103" name="Группа 102">
            <a:extLst>
              <a:ext uri="{FF2B5EF4-FFF2-40B4-BE49-F238E27FC236}">
                <a16:creationId xmlns:a16="http://schemas.microsoft.com/office/drawing/2014/main" id="{4C532D7D-D5FF-39EE-B942-C5449BA041DC}"/>
              </a:ext>
            </a:extLst>
          </p:cNvPr>
          <p:cNvGrpSpPr/>
          <p:nvPr/>
        </p:nvGrpSpPr>
        <p:grpSpPr>
          <a:xfrm>
            <a:off x="559254" y="3672187"/>
            <a:ext cx="3582706" cy="1263666"/>
            <a:chOff x="559254" y="3794549"/>
            <a:chExt cx="3582706" cy="1263666"/>
          </a:xfrm>
        </p:grpSpPr>
        <p:grpSp>
          <p:nvGrpSpPr>
            <p:cNvPr id="94" name="Группа 93">
              <a:extLst>
                <a:ext uri="{FF2B5EF4-FFF2-40B4-BE49-F238E27FC236}">
                  <a16:creationId xmlns:a16="http://schemas.microsoft.com/office/drawing/2014/main" id="{CB2C1D79-9C8B-62E2-4621-31E72FC9452E}"/>
                </a:ext>
              </a:extLst>
            </p:cNvPr>
            <p:cNvGrpSpPr/>
            <p:nvPr/>
          </p:nvGrpSpPr>
          <p:grpSpPr>
            <a:xfrm>
              <a:off x="559254" y="3794549"/>
              <a:ext cx="3582706" cy="282342"/>
              <a:chOff x="513044" y="3560552"/>
              <a:chExt cx="3582706" cy="282342"/>
            </a:xfrm>
          </p:grpSpPr>
          <p:sp>
            <p:nvSpPr>
              <p:cNvPr id="68" name="Скругленный прямоугольник 24">
                <a:extLst>
                  <a:ext uri="{FF2B5EF4-FFF2-40B4-BE49-F238E27FC236}">
                    <a16:creationId xmlns:a16="http://schemas.microsoft.com/office/drawing/2014/main" id="{0535297D-9803-143D-3FFB-283F9097D117}"/>
                  </a:ext>
                </a:extLst>
              </p:cNvPr>
              <p:cNvSpPr/>
              <p:nvPr/>
            </p:nvSpPr>
            <p:spPr>
              <a:xfrm>
                <a:off x="519260" y="3560552"/>
                <a:ext cx="3576490" cy="282342"/>
              </a:xfrm>
              <a:prstGeom prst="roundRect">
                <a:avLst>
                  <a:gd name="adj" fmla="val 12290"/>
                </a:avLst>
              </a:prstGeom>
              <a:solidFill>
                <a:schemeClr val="bg1">
                  <a:lumMod val="85000"/>
                </a:schemeClr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ctr">
                <a:noAutofit/>
              </a:bodyPr>
              <a:lstStyle/>
              <a:p>
                <a:pPr marL="0" marR="0" lvl="0" indent="0" algn="ctr" defTabSz="825417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320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 Neue Medium"/>
                </a:endParaRPr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C621A8F9-C384-0832-45B3-51B40A39D273}"/>
                  </a:ext>
                </a:extLst>
              </p:cNvPr>
              <p:cNvSpPr txBox="1"/>
              <p:nvPr/>
            </p:nvSpPr>
            <p:spPr>
              <a:xfrm>
                <a:off x="513044" y="3574199"/>
                <a:ext cx="580745" cy="2462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ru-RU"/>
                </a:defPPr>
                <a:lvl1pPr>
                  <a:defRPr sz="1200">
                    <a:solidFill>
                      <a:srgbClr val="101D37"/>
                    </a:solidFill>
                    <a:latin typeface="TT Moscow Economy" panose="020B0604020202020204" charset="0"/>
                  </a:defRPr>
                </a:lvl1pPr>
              </a:lstStyle>
              <a:p>
                <a:r>
                  <a:rPr lang="ru-RU" sz="1000" dirty="0">
                    <a:solidFill>
                      <a:schemeClr val="tx1"/>
                    </a:solidFill>
                    <a:latin typeface="Arial Black" panose="020B0A04020102020204" pitchFamily="34" charset="0"/>
                    <a:cs typeface="Arial" panose="020B0604020202020204" pitchFamily="34" charset="0"/>
                    <a:sym typeface="Helvetica Neue"/>
                  </a:rPr>
                  <a:t>ГПЗУ</a:t>
                </a:r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6B4E1051-EB31-BE2A-3877-6EBB469B89FA}"/>
                  </a:ext>
                </a:extLst>
              </p:cNvPr>
              <p:cNvSpPr txBox="1"/>
              <p:nvPr/>
            </p:nvSpPr>
            <p:spPr>
              <a:xfrm>
                <a:off x="1368252" y="3574199"/>
                <a:ext cx="2659241" cy="2462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ru-RU"/>
                </a:defPPr>
                <a:lvl1pPr>
                  <a:defRPr sz="1200">
                    <a:solidFill>
                      <a:srgbClr val="101D37"/>
                    </a:solidFill>
                    <a:latin typeface="TT Moscow Economy" panose="020B0604020202020204" charset="0"/>
                  </a:defRPr>
                </a:lvl1pPr>
              </a:lstStyle>
              <a:p>
                <a:r>
                  <a:rPr lang="ru-RU" sz="1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Helvetica Neue"/>
                  </a:rPr>
                  <a:t>срок действия от </a:t>
                </a:r>
                <a:r>
                  <a:rPr lang="ru-RU" sz="1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Helvetica Neue"/>
                  </a:rPr>
                  <a:t>дд.мм.гггг</a:t>
                </a:r>
                <a:r>
                  <a:rPr lang="ru-RU" sz="1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Helvetica Neue"/>
                  </a:rPr>
                  <a:t> до </a:t>
                </a:r>
                <a:r>
                  <a:rPr lang="ru-RU" sz="1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Helvetica Neue"/>
                  </a:rPr>
                  <a:t>дд.мм.гггг</a:t>
                </a:r>
                <a:r>
                  <a:rPr lang="ru-RU" sz="1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Helvetica Neue"/>
                  </a:rPr>
                  <a:t> </a:t>
                </a:r>
              </a:p>
            </p:txBody>
          </p:sp>
          <p:cxnSp>
            <p:nvCxnSpPr>
              <p:cNvPr id="72" name="Прямая со стрелкой 71">
                <a:extLst>
                  <a:ext uri="{FF2B5EF4-FFF2-40B4-BE49-F238E27FC236}">
                    <a16:creationId xmlns:a16="http://schemas.microsoft.com/office/drawing/2014/main" id="{336DB0BB-EDDC-F8DD-6CA1-CA86A8B0E78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82739" y="3697309"/>
                <a:ext cx="270953" cy="0"/>
              </a:xfrm>
              <a:prstGeom prst="straightConnector1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rgbClr val="051A1D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5" name="Группа 94">
              <a:extLst>
                <a:ext uri="{FF2B5EF4-FFF2-40B4-BE49-F238E27FC236}">
                  <a16:creationId xmlns:a16="http://schemas.microsoft.com/office/drawing/2014/main" id="{16FA0520-A6F9-005C-0C22-AF4A8DDF66E7}"/>
                </a:ext>
              </a:extLst>
            </p:cNvPr>
            <p:cNvGrpSpPr/>
            <p:nvPr/>
          </p:nvGrpSpPr>
          <p:grpSpPr>
            <a:xfrm>
              <a:off x="559254" y="4121657"/>
              <a:ext cx="3582706" cy="282342"/>
              <a:chOff x="513044" y="3956262"/>
              <a:chExt cx="3582706" cy="282342"/>
            </a:xfrm>
          </p:grpSpPr>
          <p:sp>
            <p:nvSpPr>
              <p:cNvPr id="78" name="Скругленный прямоугольник 24">
                <a:extLst>
                  <a:ext uri="{FF2B5EF4-FFF2-40B4-BE49-F238E27FC236}">
                    <a16:creationId xmlns:a16="http://schemas.microsoft.com/office/drawing/2014/main" id="{B2593D24-7B17-A8A7-D3EE-D4D9FB744496}"/>
                  </a:ext>
                </a:extLst>
              </p:cNvPr>
              <p:cNvSpPr/>
              <p:nvPr/>
            </p:nvSpPr>
            <p:spPr>
              <a:xfrm>
                <a:off x="519260" y="3956262"/>
                <a:ext cx="3576490" cy="282342"/>
              </a:xfrm>
              <a:prstGeom prst="roundRect">
                <a:avLst>
                  <a:gd name="adj" fmla="val 12290"/>
                </a:avLst>
              </a:prstGeom>
              <a:solidFill>
                <a:schemeClr val="bg1">
                  <a:lumMod val="85000"/>
                </a:schemeClr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ctr">
                <a:noAutofit/>
              </a:bodyPr>
              <a:lstStyle/>
              <a:p>
                <a:pPr marL="0" marR="0" lvl="0" indent="0" algn="ctr" defTabSz="825417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320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 Neue Medium"/>
                </a:endParaRPr>
              </a:p>
            </p:txBody>
          </p:sp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67C0BE22-5D72-3BB9-D1B9-16482A2868B9}"/>
                  </a:ext>
                </a:extLst>
              </p:cNvPr>
              <p:cNvSpPr txBox="1"/>
              <p:nvPr/>
            </p:nvSpPr>
            <p:spPr>
              <a:xfrm>
                <a:off x="513044" y="3969909"/>
                <a:ext cx="580745" cy="2462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ru-RU"/>
                </a:defPPr>
                <a:lvl1pPr>
                  <a:defRPr sz="1200">
                    <a:solidFill>
                      <a:srgbClr val="101D37"/>
                    </a:solidFill>
                    <a:latin typeface="TT Moscow Economy" panose="020B0604020202020204" charset="0"/>
                  </a:defRPr>
                </a:lvl1pPr>
              </a:lstStyle>
              <a:p>
                <a:r>
                  <a:rPr lang="ru-RU" sz="1000" dirty="0">
                    <a:solidFill>
                      <a:schemeClr val="tx1"/>
                    </a:solidFill>
                    <a:latin typeface="Arial Black" panose="020B0A04020102020204" pitchFamily="34" charset="0"/>
                    <a:cs typeface="Arial" panose="020B0604020202020204" pitchFamily="34" charset="0"/>
                    <a:sym typeface="Helvetica Neue"/>
                  </a:rPr>
                  <a:t>ДАЗУ</a:t>
                </a:r>
              </a:p>
            </p:txBody>
          </p: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E42E7B9E-5DA1-DA85-BE2B-394FA0736C18}"/>
                  </a:ext>
                </a:extLst>
              </p:cNvPr>
              <p:cNvSpPr txBox="1"/>
              <p:nvPr/>
            </p:nvSpPr>
            <p:spPr>
              <a:xfrm>
                <a:off x="1368252" y="3969909"/>
                <a:ext cx="2659241" cy="2462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ru-RU"/>
                </a:defPPr>
                <a:lvl1pPr>
                  <a:defRPr sz="1200">
                    <a:solidFill>
                      <a:srgbClr val="101D37"/>
                    </a:solidFill>
                    <a:latin typeface="TT Moscow Economy" panose="020B0604020202020204" charset="0"/>
                  </a:defRPr>
                </a:lvl1pPr>
              </a:lstStyle>
              <a:p>
                <a:r>
                  <a:rPr lang="ru-RU" sz="1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Helvetica Neue"/>
                  </a:rPr>
                  <a:t>срок действия от </a:t>
                </a:r>
                <a:r>
                  <a:rPr lang="ru-RU" sz="1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Helvetica Neue"/>
                  </a:rPr>
                  <a:t>дд.мм.гггг</a:t>
                </a:r>
                <a:r>
                  <a:rPr lang="ru-RU" sz="1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Helvetica Neue"/>
                  </a:rPr>
                  <a:t> до </a:t>
                </a:r>
                <a:r>
                  <a:rPr lang="ru-RU" sz="1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Helvetica Neue"/>
                  </a:rPr>
                  <a:t>дд.мм.гггг</a:t>
                </a:r>
                <a:r>
                  <a:rPr lang="ru-RU" sz="1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Helvetica Neue"/>
                  </a:rPr>
                  <a:t> </a:t>
                </a:r>
              </a:p>
            </p:txBody>
          </p:sp>
          <p:cxnSp>
            <p:nvCxnSpPr>
              <p:cNvPr id="81" name="Прямая со стрелкой 80">
                <a:extLst>
                  <a:ext uri="{FF2B5EF4-FFF2-40B4-BE49-F238E27FC236}">
                    <a16:creationId xmlns:a16="http://schemas.microsoft.com/office/drawing/2014/main" id="{7ECCF9EF-8945-E178-1403-1D3DBA35A50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82739" y="4093019"/>
                <a:ext cx="270953" cy="0"/>
              </a:xfrm>
              <a:prstGeom prst="straightConnector1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rgbClr val="051A1D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6" name="Группа 95">
              <a:extLst>
                <a:ext uri="{FF2B5EF4-FFF2-40B4-BE49-F238E27FC236}">
                  <a16:creationId xmlns:a16="http://schemas.microsoft.com/office/drawing/2014/main" id="{9F27E9D3-23BC-C98B-F022-6543145325BF}"/>
                </a:ext>
              </a:extLst>
            </p:cNvPr>
            <p:cNvGrpSpPr/>
            <p:nvPr/>
          </p:nvGrpSpPr>
          <p:grpSpPr>
            <a:xfrm>
              <a:off x="559254" y="4448765"/>
              <a:ext cx="3582706" cy="282342"/>
              <a:chOff x="513044" y="4351972"/>
              <a:chExt cx="3582706" cy="282342"/>
            </a:xfrm>
          </p:grpSpPr>
          <p:sp>
            <p:nvSpPr>
              <p:cNvPr id="84" name="Скругленный прямоугольник 24">
                <a:extLst>
                  <a:ext uri="{FF2B5EF4-FFF2-40B4-BE49-F238E27FC236}">
                    <a16:creationId xmlns:a16="http://schemas.microsoft.com/office/drawing/2014/main" id="{E8DD641F-B567-B281-9689-65DDD43C34ED}"/>
                  </a:ext>
                </a:extLst>
              </p:cNvPr>
              <p:cNvSpPr/>
              <p:nvPr/>
            </p:nvSpPr>
            <p:spPr>
              <a:xfrm>
                <a:off x="519260" y="4351972"/>
                <a:ext cx="3576490" cy="282342"/>
              </a:xfrm>
              <a:prstGeom prst="roundRect">
                <a:avLst>
                  <a:gd name="adj" fmla="val 12290"/>
                </a:avLst>
              </a:prstGeom>
              <a:solidFill>
                <a:schemeClr val="bg1">
                  <a:lumMod val="85000"/>
                </a:schemeClr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ctr">
                <a:noAutofit/>
              </a:bodyPr>
              <a:lstStyle/>
              <a:p>
                <a:pPr marL="0" marR="0" lvl="0" indent="0" algn="ctr" defTabSz="825417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320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 Neue Medium"/>
                </a:endParaRPr>
              </a:p>
            </p:txBody>
          </p:sp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FE2989D7-DC27-ED15-CC8B-2BBB08495343}"/>
                  </a:ext>
                </a:extLst>
              </p:cNvPr>
              <p:cNvSpPr txBox="1"/>
              <p:nvPr/>
            </p:nvSpPr>
            <p:spPr>
              <a:xfrm>
                <a:off x="513044" y="4365619"/>
                <a:ext cx="580745" cy="2462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ru-RU"/>
                </a:defPPr>
                <a:lvl1pPr>
                  <a:defRPr sz="1200">
                    <a:solidFill>
                      <a:srgbClr val="101D37"/>
                    </a:solidFill>
                    <a:latin typeface="TT Moscow Economy" panose="020B0604020202020204" charset="0"/>
                  </a:defRPr>
                </a:lvl1pPr>
              </a:lstStyle>
              <a:p>
                <a:r>
                  <a:rPr lang="ru-RU" sz="1000" dirty="0">
                    <a:solidFill>
                      <a:schemeClr val="tx1"/>
                    </a:solidFill>
                    <a:latin typeface="Arial Black" panose="020B0A04020102020204" pitchFamily="34" charset="0"/>
                    <a:cs typeface="Arial" panose="020B0604020202020204" pitchFamily="34" charset="0"/>
                    <a:sym typeface="Helvetica Neue"/>
                  </a:rPr>
                  <a:t>РНС</a:t>
                </a:r>
              </a:p>
            </p:txBody>
          </p:sp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CF8BD946-91DB-BC7F-1424-5A267DCB8155}"/>
                  </a:ext>
                </a:extLst>
              </p:cNvPr>
              <p:cNvSpPr txBox="1"/>
              <p:nvPr/>
            </p:nvSpPr>
            <p:spPr>
              <a:xfrm>
                <a:off x="1368252" y="4365619"/>
                <a:ext cx="2659241" cy="2462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ru-RU"/>
                </a:defPPr>
                <a:lvl1pPr>
                  <a:defRPr sz="1200">
                    <a:solidFill>
                      <a:srgbClr val="101D37"/>
                    </a:solidFill>
                    <a:latin typeface="TT Moscow Economy" panose="020B0604020202020204" charset="0"/>
                  </a:defRPr>
                </a:lvl1pPr>
              </a:lstStyle>
              <a:p>
                <a:r>
                  <a:rPr lang="ru-RU" sz="1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Helvetica Neue"/>
                  </a:rPr>
                  <a:t>срок действия от </a:t>
                </a:r>
                <a:r>
                  <a:rPr lang="ru-RU" sz="1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Helvetica Neue"/>
                  </a:rPr>
                  <a:t>дд.мм.гггг</a:t>
                </a:r>
                <a:r>
                  <a:rPr lang="ru-RU" sz="1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Helvetica Neue"/>
                  </a:rPr>
                  <a:t> до </a:t>
                </a:r>
                <a:r>
                  <a:rPr lang="ru-RU" sz="1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Helvetica Neue"/>
                  </a:rPr>
                  <a:t>дд.мм.гггг</a:t>
                </a:r>
                <a:r>
                  <a:rPr lang="ru-RU" sz="1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Helvetica Neue"/>
                  </a:rPr>
                  <a:t> </a:t>
                </a:r>
              </a:p>
            </p:txBody>
          </p:sp>
          <p:cxnSp>
            <p:nvCxnSpPr>
              <p:cNvPr id="87" name="Прямая со стрелкой 86">
                <a:extLst>
                  <a:ext uri="{FF2B5EF4-FFF2-40B4-BE49-F238E27FC236}">
                    <a16:creationId xmlns:a16="http://schemas.microsoft.com/office/drawing/2014/main" id="{53F1306F-554A-4A76-9AE4-89CA851AED5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82739" y="4488729"/>
                <a:ext cx="270953" cy="0"/>
              </a:xfrm>
              <a:prstGeom prst="straightConnector1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rgbClr val="051A1D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7" name="Группа 96">
              <a:extLst>
                <a:ext uri="{FF2B5EF4-FFF2-40B4-BE49-F238E27FC236}">
                  <a16:creationId xmlns:a16="http://schemas.microsoft.com/office/drawing/2014/main" id="{90278F01-EBC7-2186-7BD1-C8BC6CC3250D}"/>
                </a:ext>
              </a:extLst>
            </p:cNvPr>
            <p:cNvGrpSpPr/>
            <p:nvPr/>
          </p:nvGrpSpPr>
          <p:grpSpPr>
            <a:xfrm>
              <a:off x="559254" y="4775873"/>
              <a:ext cx="3582706" cy="282342"/>
              <a:chOff x="513044" y="4747682"/>
              <a:chExt cx="3582706" cy="282342"/>
            </a:xfrm>
          </p:grpSpPr>
          <p:sp>
            <p:nvSpPr>
              <p:cNvPr id="89" name="Скругленный прямоугольник 24">
                <a:extLst>
                  <a:ext uri="{FF2B5EF4-FFF2-40B4-BE49-F238E27FC236}">
                    <a16:creationId xmlns:a16="http://schemas.microsoft.com/office/drawing/2014/main" id="{8C7DA10D-CBED-14E2-9FAD-7F763161864D}"/>
                  </a:ext>
                </a:extLst>
              </p:cNvPr>
              <p:cNvSpPr/>
              <p:nvPr/>
            </p:nvSpPr>
            <p:spPr>
              <a:xfrm>
                <a:off x="519260" y="4747682"/>
                <a:ext cx="3576490" cy="282342"/>
              </a:xfrm>
              <a:prstGeom prst="roundRect">
                <a:avLst>
                  <a:gd name="adj" fmla="val 12290"/>
                </a:avLst>
              </a:prstGeom>
              <a:solidFill>
                <a:schemeClr val="bg1">
                  <a:lumMod val="85000"/>
                </a:schemeClr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ctr">
                <a:noAutofit/>
              </a:bodyPr>
              <a:lstStyle/>
              <a:p>
                <a:pPr marL="0" marR="0" lvl="0" indent="0" algn="ctr" defTabSz="825417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320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 Neue Medium"/>
                </a:endParaRPr>
              </a:p>
            </p:txBody>
          </p:sp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F3FE8F04-2342-B4B2-3B93-707B16BB9484}"/>
                  </a:ext>
                </a:extLst>
              </p:cNvPr>
              <p:cNvSpPr txBox="1"/>
              <p:nvPr/>
            </p:nvSpPr>
            <p:spPr>
              <a:xfrm>
                <a:off x="513044" y="4761329"/>
                <a:ext cx="580745" cy="2462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ru-RU"/>
                </a:defPPr>
                <a:lvl1pPr>
                  <a:defRPr sz="1200">
                    <a:solidFill>
                      <a:srgbClr val="101D37"/>
                    </a:solidFill>
                    <a:latin typeface="TT Moscow Economy" panose="020B0604020202020204" charset="0"/>
                  </a:defRPr>
                </a:lvl1pPr>
              </a:lstStyle>
              <a:p>
                <a:r>
                  <a:rPr lang="ru-RU" sz="1000" dirty="0">
                    <a:solidFill>
                      <a:schemeClr val="tx1"/>
                    </a:solidFill>
                    <a:latin typeface="Arial Black" panose="020B0A04020102020204" pitchFamily="34" charset="0"/>
                    <a:cs typeface="Arial" panose="020B0604020202020204" pitchFamily="34" charset="0"/>
                    <a:sym typeface="Helvetica Neue"/>
                  </a:rPr>
                  <a:t>РВЭ</a:t>
                </a:r>
              </a:p>
            </p:txBody>
          </p:sp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D3A07707-368D-34AA-1DAE-9B6E4F49CFA9}"/>
                  </a:ext>
                </a:extLst>
              </p:cNvPr>
              <p:cNvSpPr txBox="1"/>
              <p:nvPr/>
            </p:nvSpPr>
            <p:spPr>
              <a:xfrm>
                <a:off x="1368252" y="4761329"/>
                <a:ext cx="2659241" cy="2462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ru-RU"/>
                </a:defPPr>
                <a:lvl1pPr>
                  <a:defRPr sz="1200">
                    <a:solidFill>
                      <a:srgbClr val="101D37"/>
                    </a:solidFill>
                    <a:latin typeface="TT Moscow Economy" panose="020B0604020202020204" charset="0"/>
                  </a:defRPr>
                </a:lvl1pPr>
              </a:lstStyle>
              <a:p>
                <a:r>
                  <a:rPr lang="ru-RU" sz="1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Helvetica Neue"/>
                  </a:rPr>
                  <a:t>срок действия от </a:t>
                </a:r>
                <a:r>
                  <a:rPr lang="ru-RU" sz="1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Helvetica Neue"/>
                  </a:rPr>
                  <a:t>дд.мм.гггг</a:t>
                </a:r>
                <a:r>
                  <a:rPr lang="ru-RU" sz="1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Helvetica Neue"/>
                  </a:rPr>
                  <a:t> до </a:t>
                </a:r>
                <a:r>
                  <a:rPr lang="ru-RU" sz="1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Helvetica Neue"/>
                  </a:rPr>
                  <a:t>дд.мм.гггг</a:t>
                </a:r>
                <a:r>
                  <a:rPr lang="ru-RU" sz="1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Helvetica Neue"/>
                  </a:rPr>
                  <a:t> </a:t>
                </a:r>
              </a:p>
            </p:txBody>
          </p:sp>
          <p:cxnSp>
            <p:nvCxnSpPr>
              <p:cNvPr id="92" name="Прямая со стрелкой 91">
                <a:extLst>
                  <a:ext uri="{FF2B5EF4-FFF2-40B4-BE49-F238E27FC236}">
                    <a16:creationId xmlns:a16="http://schemas.microsoft.com/office/drawing/2014/main" id="{C2401747-D76D-FF6D-00E5-404995BA9C5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82739" y="4884439"/>
                <a:ext cx="270953" cy="0"/>
              </a:xfrm>
              <a:prstGeom prst="straightConnector1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rgbClr val="051A1D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6" name="Группа 155">
            <a:extLst>
              <a:ext uri="{FF2B5EF4-FFF2-40B4-BE49-F238E27FC236}">
                <a16:creationId xmlns:a16="http://schemas.microsoft.com/office/drawing/2014/main" id="{47C47A58-1B47-2302-5D73-173A196202A5}"/>
              </a:ext>
            </a:extLst>
          </p:cNvPr>
          <p:cNvGrpSpPr/>
          <p:nvPr/>
        </p:nvGrpSpPr>
        <p:grpSpPr>
          <a:xfrm>
            <a:off x="10075091" y="3675027"/>
            <a:ext cx="1475349" cy="463341"/>
            <a:chOff x="9999847" y="1462013"/>
            <a:chExt cx="1475349" cy="463341"/>
          </a:xfrm>
        </p:grpSpPr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AD5DC93F-BE3B-B9B5-87E3-97441EFDB56E}"/>
                </a:ext>
              </a:extLst>
            </p:cNvPr>
            <p:cNvSpPr txBox="1"/>
            <p:nvPr/>
          </p:nvSpPr>
          <p:spPr>
            <a:xfrm>
              <a:off x="9999847" y="1462013"/>
              <a:ext cx="1475349" cy="19441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0" tIns="0" rIns="0" bIns="0"/>
            <a:lstStyle/>
            <a:p>
              <a:pPr defTabSz="432563">
                <a:lnSpc>
                  <a:spcPct val="90000"/>
                </a:lnSpc>
                <a:spcAft>
                  <a:spcPts val="326"/>
                </a:spcAft>
                <a:defRPr/>
              </a:pPr>
              <a:r>
                <a:rPr lang="ru-RU" sz="1400" b="1" kern="500" dirty="0"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Наименование</a:t>
              </a:r>
              <a:endParaRPr lang="ru-RU" sz="300" b="1" kern="500" dirty="0">
                <a:latin typeface="Arial" panose="020B0604020202020204" pitchFamily="34" charset="0"/>
                <a:cs typeface="Arial" panose="020B0604020202020204" pitchFamily="34" charset="0"/>
                <a:sym typeface="Helvetica Neue"/>
              </a:endParaRPr>
            </a:p>
            <a:p>
              <a:pPr defTabSz="432563">
                <a:lnSpc>
                  <a:spcPct val="90000"/>
                </a:lnSpc>
                <a:spcAft>
                  <a:spcPts val="326"/>
                </a:spcAft>
                <a:defRPr/>
              </a:pPr>
              <a:endParaRPr lang="ru-RU" sz="500" dirty="0">
                <a:latin typeface="Arial" panose="020B0604020202020204" pitchFamily="34" charset="0"/>
                <a:cs typeface="Arial" panose="020B0604020202020204" pitchFamily="34" charset="0"/>
                <a:sym typeface="Helvetica Neue"/>
              </a:endParaRP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4D989BDC-7BAA-FA8A-490A-DF622F7FA29B}"/>
                </a:ext>
              </a:extLst>
            </p:cNvPr>
            <p:cNvSpPr txBox="1"/>
            <p:nvPr/>
          </p:nvSpPr>
          <p:spPr>
            <a:xfrm>
              <a:off x="9999847" y="1679133"/>
              <a:ext cx="862566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ru-RU"/>
              </a:defPPr>
              <a:lvl1pPr>
                <a:defRPr sz="1200">
                  <a:solidFill>
                    <a:srgbClr val="101D37"/>
                  </a:solidFill>
                  <a:latin typeface="TT Moscow Economy" panose="020B0604020202020204" charset="0"/>
                </a:defRPr>
              </a:lvl1pPr>
            </a:lstStyle>
            <a:p>
              <a:r>
                <a:rPr lang="ru-RU" sz="1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ВРИ ЗУ</a:t>
              </a:r>
            </a:p>
          </p:txBody>
        </p:sp>
      </p:grpSp>
      <p:sp>
        <p:nvSpPr>
          <p:cNvPr id="112" name="TextBox 111">
            <a:extLst>
              <a:ext uri="{FF2B5EF4-FFF2-40B4-BE49-F238E27FC236}">
                <a16:creationId xmlns:a16="http://schemas.microsoft.com/office/drawing/2014/main" id="{77FBC32F-9F0A-2845-0056-A1464B0CEF7E}"/>
              </a:ext>
            </a:extLst>
          </p:cNvPr>
          <p:cNvSpPr txBox="1"/>
          <p:nvPr/>
        </p:nvSpPr>
        <p:spPr>
          <a:xfrm>
            <a:off x="6076431" y="1270399"/>
            <a:ext cx="28852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200">
                <a:solidFill>
                  <a:srgbClr val="101D37"/>
                </a:solidFill>
                <a:latin typeface="TT Moscow Economy" panose="020B0604020202020204" charset="0"/>
              </a:defRPr>
            </a:lvl1pPr>
          </a:lstStyle>
          <a:p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Указывается адрес/а действующих объекта/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ов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5B4B42F8-D406-8A6F-B80C-EAB77194F553}"/>
              </a:ext>
            </a:extLst>
          </p:cNvPr>
          <p:cNvSpPr txBox="1"/>
          <p:nvPr/>
        </p:nvSpPr>
        <p:spPr>
          <a:xfrm>
            <a:off x="6087716" y="1055584"/>
            <a:ext cx="2885274" cy="2585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lnSpc>
                <a:spcPct val="90000"/>
              </a:lnSpc>
              <a:defRPr sz="1400">
                <a:solidFill>
                  <a:srgbClr val="101D37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1200" dirty="0">
                <a:sym typeface="Helvetica Neue"/>
              </a:rPr>
              <a:t>Действующие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C7C8EF0C-E4F3-C5D1-0EB5-0BC177D57C89}"/>
              </a:ext>
            </a:extLst>
          </p:cNvPr>
          <p:cNvSpPr txBox="1"/>
          <p:nvPr/>
        </p:nvSpPr>
        <p:spPr>
          <a:xfrm>
            <a:off x="6086728" y="1702026"/>
            <a:ext cx="28852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200">
                <a:solidFill>
                  <a:srgbClr val="101D37"/>
                </a:solidFill>
                <a:latin typeface="TT Moscow Economy" panose="020B0604020202020204" charset="0"/>
              </a:defRPr>
            </a:lvl1pPr>
          </a:lstStyle>
          <a:p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Указывается адрес/а действующих объекта/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ов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7D0FF069-0184-49E1-2A9D-A3F48FCB4E34}"/>
              </a:ext>
            </a:extLst>
          </p:cNvPr>
          <p:cNvSpPr txBox="1"/>
          <p:nvPr/>
        </p:nvSpPr>
        <p:spPr>
          <a:xfrm>
            <a:off x="6065146" y="2367843"/>
            <a:ext cx="28852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200">
                <a:solidFill>
                  <a:srgbClr val="101D37"/>
                </a:solidFill>
                <a:latin typeface="TT Moscow Economy" panose="020B0604020202020204" charset="0"/>
              </a:defRPr>
            </a:lvl1pPr>
          </a:lstStyle>
          <a:p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Указывается адрес/а планируемых объекта/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ов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8F73DE2B-C8EF-BBFB-B1A7-E932D46F54C5}"/>
              </a:ext>
            </a:extLst>
          </p:cNvPr>
          <p:cNvSpPr txBox="1"/>
          <p:nvPr/>
        </p:nvSpPr>
        <p:spPr>
          <a:xfrm>
            <a:off x="6076431" y="2153028"/>
            <a:ext cx="2885274" cy="2585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lnSpc>
                <a:spcPct val="90000"/>
              </a:lnSpc>
              <a:defRPr sz="1400">
                <a:solidFill>
                  <a:srgbClr val="101D37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1200" dirty="0">
                <a:solidFill>
                  <a:schemeClr val="accent3"/>
                </a:solidFill>
                <a:sym typeface="Helvetica Neue"/>
              </a:rPr>
              <a:t>Планируемые</a:t>
            </a:r>
          </a:p>
        </p:txBody>
      </p:sp>
      <p:pic>
        <p:nvPicPr>
          <p:cNvPr id="122" name="Рисунок 121" descr="Маркер со сплошной заливкой">
            <a:extLst>
              <a:ext uri="{FF2B5EF4-FFF2-40B4-BE49-F238E27FC236}">
                <a16:creationId xmlns:a16="http://schemas.microsoft.com/office/drawing/2014/main" id="{13738BBE-922B-7808-CC59-AC837B32563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481642" y="2214001"/>
            <a:ext cx="368246" cy="345750"/>
          </a:xfrm>
          <a:prstGeom prst="rect">
            <a:avLst/>
          </a:prstGeom>
        </p:spPr>
      </p:pic>
      <p:pic>
        <p:nvPicPr>
          <p:cNvPr id="124" name="Рисунок 123" descr="Маркер со сплошной заливкой">
            <a:extLst>
              <a:ext uri="{FF2B5EF4-FFF2-40B4-BE49-F238E27FC236}">
                <a16:creationId xmlns:a16="http://schemas.microsoft.com/office/drawing/2014/main" id="{A606DC94-6947-C212-D737-048B67BB704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937657" y="2041126"/>
            <a:ext cx="368246" cy="345750"/>
          </a:xfrm>
          <a:prstGeom prst="rect">
            <a:avLst/>
          </a:prstGeom>
        </p:spPr>
      </p:pic>
      <p:sp>
        <p:nvSpPr>
          <p:cNvPr id="125" name="TextBox 124">
            <a:extLst>
              <a:ext uri="{FF2B5EF4-FFF2-40B4-BE49-F238E27FC236}">
                <a16:creationId xmlns:a16="http://schemas.microsoft.com/office/drawing/2014/main" id="{25A80A16-BBAB-DD2E-566D-252F4CE9715C}"/>
              </a:ext>
            </a:extLst>
          </p:cNvPr>
          <p:cNvSpPr txBox="1"/>
          <p:nvPr/>
        </p:nvSpPr>
        <p:spPr>
          <a:xfrm>
            <a:off x="6075366" y="2820836"/>
            <a:ext cx="28852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200">
                <a:solidFill>
                  <a:srgbClr val="101D37"/>
                </a:solidFill>
                <a:latin typeface="TT Moscow Economy" panose="020B0604020202020204" charset="0"/>
              </a:defRPr>
            </a:lvl1pPr>
          </a:lstStyle>
          <a:p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Указывается адрес/а планируемых объекта/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ов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  <p:cxnSp>
        <p:nvCxnSpPr>
          <p:cNvPr id="136" name="Соединитель: уступ 135">
            <a:extLst>
              <a:ext uri="{FF2B5EF4-FFF2-40B4-BE49-F238E27FC236}">
                <a16:creationId xmlns:a16="http://schemas.microsoft.com/office/drawing/2014/main" id="{473662C3-EC8D-8A0C-ADAC-EA20CE17D1D7}"/>
              </a:ext>
            </a:extLst>
          </p:cNvPr>
          <p:cNvCxnSpPr>
            <a:cxnSpLocks/>
          </p:cNvCxnSpPr>
          <p:nvPr/>
        </p:nvCxnSpPr>
        <p:spPr>
          <a:xfrm>
            <a:off x="8718432" y="1435563"/>
            <a:ext cx="2520347" cy="43208"/>
          </a:xfrm>
          <a:prstGeom prst="bentConnector3">
            <a:avLst/>
          </a:prstGeom>
          <a:ln w="9525">
            <a:solidFill>
              <a:srgbClr val="101D37"/>
            </a:solidFill>
            <a:headEnd type="oval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1" name="Соединитель: уступ 140">
            <a:extLst>
              <a:ext uri="{FF2B5EF4-FFF2-40B4-BE49-F238E27FC236}">
                <a16:creationId xmlns:a16="http://schemas.microsoft.com/office/drawing/2014/main" id="{DBFEEB35-3C7E-EE0D-E0B9-D53CDC27D1E9}"/>
              </a:ext>
            </a:extLst>
          </p:cNvPr>
          <p:cNvCxnSpPr>
            <a:cxnSpLocks/>
          </p:cNvCxnSpPr>
          <p:nvPr/>
        </p:nvCxnSpPr>
        <p:spPr>
          <a:xfrm flipV="1">
            <a:off x="8740985" y="1829313"/>
            <a:ext cx="2247719" cy="22073"/>
          </a:xfrm>
          <a:prstGeom prst="bentConnector3">
            <a:avLst/>
          </a:prstGeom>
          <a:ln w="9525">
            <a:solidFill>
              <a:srgbClr val="101D37"/>
            </a:solidFill>
            <a:headEnd type="oval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9" name="Соединитель: уступ 148">
            <a:extLst>
              <a:ext uri="{FF2B5EF4-FFF2-40B4-BE49-F238E27FC236}">
                <a16:creationId xmlns:a16="http://schemas.microsoft.com/office/drawing/2014/main" id="{AFB53E5B-E274-0AA6-D12E-0CB75E5AACAF}"/>
              </a:ext>
            </a:extLst>
          </p:cNvPr>
          <p:cNvCxnSpPr>
            <a:cxnSpLocks/>
          </p:cNvCxnSpPr>
          <p:nvPr/>
        </p:nvCxnSpPr>
        <p:spPr>
          <a:xfrm flipV="1">
            <a:off x="8767518" y="2433650"/>
            <a:ext cx="1833807" cy="94568"/>
          </a:xfrm>
          <a:prstGeom prst="bentConnector3">
            <a:avLst/>
          </a:prstGeom>
          <a:ln w="9525">
            <a:headEnd type="oval"/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53" name="Соединитель: уступ 152">
            <a:extLst>
              <a:ext uri="{FF2B5EF4-FFF2-40B4-BE49-F238E27FC236}">
                <a16:creationId xmlns:a16="http://schemas.microsoft.com/office/drawing/2014/main" id="{D08FB72D-8D51-0F40-8797-B4CCD3D6E4BF}"/>
              </a:ext>
            </a:extLst>
          </p:cNvPr>
          <p:cNvCxnSpPr>
            <a:cxnSpLocks/>
            <a:endCxn id="124" idx="2"/>
          </p:cNvCxnSpPr>
          <p:nvPr/>
        </p:nvCxnSpPr>
        <p:spPr>
          <a:xfrm flipV="1">
            <a:off x="8821906" y="2386876"/>
            <a:ext cx="2299874" cy="612102"/>
          </a:xfrm>
          <a:prstGeom prst="bentConnector2">
            <a:avLst/>
          </a:prstGeom>
          <a:ln w="9525">
            <a:headEnd type="oval"/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58" name="TextBox 157">
            <a:extLst>
              <a:ext uri="{FF2B5EF4-FFF2-40B4-BE49-F238E27FC236}">
                <a16:creationId xmlns:a16="http://schemas.microsoft.com/office/drawing/2014/main" id="{240AC259-FEB0-B4FD-8D4F-0837A1EF1F7C}"/>
              </a:ext>
            </a:extLst>
          </p:cNvPr>
          <p:cNvSpPr txBox="1"/>
          <p:nvPr/>
        </p:nvSpPr>
        <p:spPr>
          <a:xfrm>
            <a:off x="415537" y="5409346"/>
            <a:ext cx="4405013" cy="276999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defPPr>
              <a:defRPr lang="ru-RU"/>
            </a:defPPr>
            <a:lvl1pPr>
              <a:defRPr sz="1200">
                <a:solidFill>
                  <a:srgbClr val="101D3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10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Заполняется в случае некапитального строительства</a:t>
            </a: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492F0C97-8F1D-5C6A-0E3D-756211C44A12}"/>
              </a:ext>
            </a:extLst>
          </p:cNvPr>
          <p:cNvSpPr txBox="1"/>
          <p:nvPr/>
        </p:nvSpPr>
        <p:spPr>
          <a:xfrm>
            <a:off x="438650" y="5016740"/>
            <a:ext cx="4978195" cy="4801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lnSpc>
                <a:spcPct val="90000"/>
              </a:lnSpc>
              <a:defRPr sz="1400">
                <a:solidFill>
                  <a:srgbClr val="101D37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>
                <a:sym typeface="Helvetica Neue"/>
              </a:rPr>
              <a:t>Информация согласно договору </a:t>
            </a:r>
            <a:br>
              <a:rPr lang="ru-RU" dirty="0">
                <a:sym typeface="Helvetica Neue"/>
              </a:rPr>
            </a:br>
            <a:r>
              <a:rPr lang="ru-RU" dirty="0">
                <a:sym typeface="Helvetica Neue"/>
              </a:rPr>
              <a:t>о размещении некапитального объекта</a:t>
            </a:r>
          </a:p>
        </p:txBody>
      </p:sp>
      <p:grpSp>
        <p:nvGrpSpPr>
          <p:cNvPr id="75" name="Группа 74">
            <a:extLst>
              <a:ext uri="{FF2B5EF4-FFF2-40B4-BE49-F238E27FC236}">
                <a16:creationId xmlns:a16="http://schemas.microsoft.com/office/drawing/2014/main" id="{BBF1D90B-1C3E-3A49-D6CD-EB9526E4321B}"/>
              </a:ext>
            </a:extLst>
          </p:cNvPr>
          <p:cNvGrpSpPr/>
          <p:nvPr/>
        </p:nvGrpSpPr>
        <p:grpSpPr>
          <a:xfrm>
            <a:off x="500462" y="5665838"/>
            <a:ext cx="4702238" cy="930740"/>
            <a:chOff x="496999" y="5557442"/>
            <a:chExt cx="4702238" cy="930740"/>
          </a:xfrm>
        </p:grpSpPr>
        <p:sp>
          <p:nvSpPr>
            <p:cNvPr id="44" name="Скругленный прямоугольник 24">
              <a:extLst>
                <a:ext uri="{FF2B5EF4-FFF2-40B4-BE49-F238E27FC236}">
                  <a16:creationId xmlns:a16="http://schemas.microsoft.com/office/drawing/2014/main" id="{D864E999-0A98-26B1-C4AB-AB8BE9A0ADB6}"/>
                </a:ext>
              </a:extLst>
            </p:cNvPr>
            <p:cNvSpPr/>
            <p:nvPr/>
          </p:nvSpPr>
          <p:spPr>
            <a:xfrm>
              <a:off x="506350" y="5557442"/>
              <a:ext cx="4692886" cy="282342"/>
            </a:xfrm>
            <a:prstGeom prst="roundRect">
              <a:avLst>
                <a:gd name="adj" fmla="val 12290"/>
              </a:avLst>
            </a:pr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noAutofit/>
            </a:bodyPr>
            <a:lstStyle/>
            <a:p>
              <a:pPr marL="0" marR="0" lvl="0" indent="0" algn="ctr" defTabSz="825417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32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 Medium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C66E7083-8907-0099-600F-0F6FA4EE9A97}"/>
                </a:ext>
              </a:extLst>
            </p:cNvPr>
            <p:cNvSpPr txBox="1"/>
            <p:nvPr/>
          </p:nvSpPr>
          <p:spPr>
            <a:xfrm>
              <a:off x="496999" y="5571089"/>
              <a:ext cx="1888357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ru-RU"/>
              </a:defPPr>
              <a:lvl1pPr>
                <a:defRPr sz="1200">
                  <a:solidFill>
                    <a:srgbClr val="101D37"/>
                  </a:solidFill>
                  <a:latin typeface="TT Moscow Economy" panose="020B0604020202020204" charset="0"/>
                </a:defRPr>
              </a:lvl1pPr>
            </a:lstStyle>
            <a:p>
              <a:r>
                <a:rPr lang="ru-RU" sz="1000" dirty="0">
                  <a:solidFill>
                    <a:schemeClr val="tx1"/>
                  </a:solidFill>
                  <a:latin typeface="Arial Black" panose="020B0A04020102020204" pitchFamily="34" charset="0"/>
                  <a:cs typeface="Arial" panose="020B0604020202020204" pitchFamily="34" charset="0"/>
                  <a:sym typeface="Helvetica Neue"/>
                </a:rPr>
                <a:t>Реквизиты договора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EB796557-4CA4-B8B9-22B6-C954C5DFFE0F}"/>
                </a:ext>
              </a:extLst>
            </p:cNvPr>
            <p:cNvSpPr txBox="1"/>
            <p:nvPr/>
          </p:nvSpPr>
          <p:spPr>
            <a:xfrm>
              <a:off x="3112057" y="5571089"/>
              <a:ext cx="1560203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ru-RU"/>
              </a:defPPr>
              <a:lvl1pPr>
                <a:defRPr sz="1200">
                  <a:solidFill>
                    <a:srgbClr val="101D37"/>
                  </a:solidFill>
                  <a:latin typeface="TT Moscow Economy" panose="020B0604020202020204" charset="0"/>
                </a:defRPr>
              </a:lvl1pPr>
            </a:lstStyle>
            <a:p>
              <a:r>
                <a:rPr lang="ru-RU" sz="1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№ 111 от </a:t>
              </a:r>
              <a:r>
                <a:rPr lang="ru-RU" sz="10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дд.мм.гггг</a:t>
              </a:r>
              <a:endParaRPr lang="ru-R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endParaRPr>
            </a:p>
          </p:txBody>
        </p:sp>
        <p:sp>
          <p:nvSpPr>
            <p:cNvPr id="56" name="Скругленный прямоугольник 24">
              <a:extLst>
                <a:ext uri="{FF2B5EF4-FFF2-40B4-BE49-F238E27FC236}">
                  <a16:creationId xmlns:a16="http://schemas.microsoft.com/office/drawing/2014/main" id="{BE102FB7-A71C-6CC6-223F-5F16AADC4C9C}"/>
                </a:ext>
              </a:extLst>
            </p:cNvPr>
            <p:cNvSpPr/>
            <p:nvPr/>
          </p:nvSpPr>
          <p:spPr>
            <a:xfrm>
              <a:off x="506350" y="5892193"/>
              <a:ext cx="4692886" cy="282342"/>
            </a:xfrm>
            <a:prstGeom prst="roundRect">
              <a:avLst>
                <a:gd name="adj" fmla="val 12290"/>
              </a:avLst>
            </a:pr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noAutofit/>
            </a:bodyPr>
            <a:lstStyle/>
            <a:p>
              <a:pPr marL="0" marR="0" lvl="0" indent="0" algn="ctr" defTabSz="825417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32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 Medium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49863B6F-7B99-0C66-B0C9-16CD25C328F4}"/>
                </a:ext>
              </a:extLst>
            </p:cNvPr>
            <p:cNvSpPr txBox="1"/>
            <p:nvPr/>
          </p:nvSpPr>
          <p:spPr>
            <a:xfrm>
              <a:off x="496999" y="5905840"/>
              <a:ext cx="1888357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ru-RU"/>
              </a:defPPr>
              <a:lvl1pPr>
                <a:defRPr sz="1200">
                  <a:solidFill>
                    <a:srgbClr val="101D37"/>
                  </a:solidFill>
                  <a:latin typeface="TT Moscow Economy" panose="020B0604020202020204" charset="0"/>
                </a:defRPr>
              </a:lvl1pPr>
            </a:lstStyle>
            <a:p>
              <a:r>
                <a:rPr lang="ru-RU" sz="1000" dirty="0">
                  <a:solidFill>
                    <a:schemeClr val="tx1"/>
                  </a:solidFill>
                  <a:latin typeface="Arial Black" panose="020B0A04020102020204" pitchFamily="34" charset="0"/>
                  <a:cs typeface="Arial" panose="020B0604020202020204" pitchFamily="34" charset="0"/>
                  <a:sym typeface="Helvetica Neue"/>
                </a:rPr>
                <a:t>Срок реализации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8C293A6C-42B3-629F-3A0C-9757275FD198}"/>
                </a:ext>
              </a:extLst>
            </p:cNvPr>
            <p:cNvSpPr txBox="1"/>
            <p:nvPr/>
          </p:nvSpPr>
          <p:spPr>
            <a:xfrm>
              <a:off x="3112058" y="5905840"/>
              <a:ext cx="1227880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ru-RU"/>
              </a:defPPr>
              <a:lvl1pPr>
                <a:defRPr sz="1200">
                  <a:solidFill>
                    <a:srgbClr val="101D37"/>
                  </a:solidFill>
                  <a:latin typeface="TT Moscow Economy" panose="020B0604020202020204" charset="0"/>
                </a:defRPr>
              </a:lvl1pPr>
            </a:lstStyle>
            <a:p>
              <a:r>
                <a:rPr lang="ru-RU" sz="1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до </a:t>
              </a:r>
              <a:r>
                <a:rPr lang="ru-RU" sz="10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гггг</a:t>
              </a:r>
              <a:endParaRPr lang="ru-R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endParaRPr>
            </a:p>
          </p:txBody>
        </p:sp>
        <p:sp>
          <p:nvSpPr>
            <p:cNvPr id="63" name="Скругленный прямоугольник 24">
              <a:extLst>
                <a:ext uri="{FF2B5EF4-FFF2-40B4-BE49-F238E27FC236}">
                  <a16:creationId xmlns:a16="http://schemas.microsoft.com/office/drawing/2014/main" id="{1310D2F5-4052-5D6E-EC29-CDB216A7D1DA}"/>
                </a:ext>
              </a:extLst>
            </p:cNvPr>
            <p:cNvSpPr/>
            <p:nvPr/>
          </p:nvSpPr>
          <p:spPr>
            <a:xfrm>
              <a:off x="506350" y="6205840"/>
              <a:ext cx="4692886" cy="282342"/>
            </a:xfrm>
            <a:prstGeom prst="roundRect">
              <a:avLst>
                <a:gd name="adj" fmla="val 12290"/>
              </a:avLst>
            </a:pr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noAutofit/>
            </a:bodyPr>
            <a:lstStyle/>
            <a:p>
              <a:pPr marL="0" marR="0" lvl="0" indent="0" algn="ctr" defTabSz="825417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32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 Medium"/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B7C6ACBF-FF1D-B31C-14A7-EC17412226EF}"/>
                </a:ext>
              </a:extLst>
            </p:cNvPr>
            <p:cNvSpPr txBox="1"/>
            <p:nvPr/>
          </p:nvSpPr>
          <p:spPr>
            <a:xfrm>
              <a:off x="496999" y="6230800"/>
              <a:ext cx="2348556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ru-RU"/>
              </a:defPPr>
              <a:lvl1pPr>
                <a:defRPr sz="1200">
                  <a:solidFill>
                    <a:srgbClr val="101D37"/>
                  </a:solidFill>
                  <a:latin typeface="TT Moscow Economy" panose="020B0604020202020204" charset="0"/>
                </a:defRPr>
              </a:lvl1pPr>
            </a:lstStyle>
            <a:p>
              <a:r>
                <a:rPr lang="ru-RU" sz="1000" dirty="0">
                  <a:solidFill>
                    <a:schemeClr val="tx1"/>
                  </a:solidFill>
                  <a:latin typeface="Arial Black" panose="020B0A04020102020204" pitchFamily="34" charset="0"/>
                  <a:cs typeface="Arial" panose="020B0604020202020204" pitchFamily="34" charset="0"/>
                  <a:sym typeface="Helvetica Neue"/>
                </a:rPr>
                <a:t>Адрес земельного участка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F998449F-4252-22C6-FAFF-7B4694C1A882}"/>
                </a:ext>
              </a:extLst>
            </p:cNvPr>
            <p:cNvSpPr txBox="1"/>
            <p:nvPr/>
          </p:nvSpPr>
          <p:spPr>
            <a:xfrm>
              <a:off x="3112057" y="6215591"/>
              <a:ext cx="2087180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ru-RU"/>
              </a:defPPr>
              <a:lvl1pPr>
                <a:defRPr sz="1200">
                  <a:solidFill>
                    <a:srgbClr val="101D37"/>
                  </a:solidFill>
                  <a:latin typeface="TT Moscow Economy" panose="020B0604020202020204" charset="0"/>
                </a:defRPr>
              </a:lvl1pPr>
            </a:lstStyle>
            <a:p>
              <a:r>
                <a:rPr lang="ru-RU" sz="1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Указывается полный адрес ЗУ</a:t>
              </a:r>
            </a:p>
          </p:txBody>
        </p:sp>
        <p:cxnSp>
          <p:nvCxnSpPr>
            <p:cNvPr id="69" name="Прямая со стрелкой 68">
              <a:extLst>
                <a:ext uri="{FF2B5EF4-FFF2-40B4-BE49-F238E27FC236}">
                  <a16:creationId xmlns:a16="http://schemas.microsoft.com/office/drawing/2014/main" id="{530FF0BF-8E05-9515-9BBB-D76A21553841}"/>
                </a:ext>
              </a:extLst>
            </p:cNvPr>
            <p:cNvCxnSpPr>
              <a:cxnSpLocks/>
            </p:cNvCxnSpPr>
            <p:nvPr/>
          </p:nvCxnSpPr>
          <p:spPr>
            <a:xfrm>
              <a:off x="2734424" y="6343115"/>
              <a:ext cx="270953" cy="0"/>
            </a:xfrm>
            <a:prstGeom prst="straightConnector1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051A1D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Прямая со стрелкой 72">
              <a:extLst>
                <a:ext uri="{FF2B5EF4-FFF2-40B4-BE49-F238E27FC236}">
                  <a16:creationId xmlns:a16="http://schemas.microsoft.com/office/drawing/2014/main" id="{B461B458-831B-5825-66C7-9FFCDB486774}"/>
                </a:ext>
              </a:extLst>
            </p:cNvPr>
            <p:cNvCxnSpPr>
              <a:cxnSpLocks/>
            </p:cNvCxnSpPr>
            <p:nvPr/>
          </p:nvCxnSpPr>
          <p:spPr>
            <a:xfrm>
              <a:off x="2734424" y="6033364"/>
              <a:ext cx="270953" cy="0"/>
            </a:xfrm>
            <a:prstGeom prst="straightConnector1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051A1D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Прямая со стрелкой 73">
              <a:extLst>
                <a:ext uri="{FF2B5EF4-FFF2-40B4-BE49-F238E27FC236}">
                  <a16:creationId xmlns:a16="http://schemas.microsoft.com/office/drawing/2014/main" id="{C4D4C0CB-16B6-B406-E088-7C34D14231CA}"/>
                </a:ext>
              </a:extLst>
            </p:cNvPr>
            <p:cNvCxnSpPr>
              <a:cxnSpLocks/>
            </p:cNvCxnSpPr>
            <p:nvPr/>
          </p:nvCxnSpPr>
          <p:spPr>
            <a:xfrm>
              <a:off x="2734424" y="5698613"/>
              <a:ext cx="270953" cy="0"/>
            </a:xfrm>
            <a:prstGeom prst="straightConnector1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051A1D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0" name="TextBox 99">
            <a:extLst>
              <a:ext uri="{FF2B5EF4-FFF2-40B4-BE49-F238E27FC236}">
                <a16:creationId xmlns:a16="http://schemas.microsoft.com/office/drawing/2014/main" id="{9953960A-87CE-E36F-DD3E-31739064BC13}"/>
              </a:ext>
            </a:extLst>
          </p:cNvPr>
          <p:cNvSpPr txBox="1"/>
          <p:nvPr/>
        </p:nvSpPr>
        <p:spPr>
          <a:xfrm>
            <a:off x="431980" y="3439613"/>
            <a:ext cx="4405013" cy="276999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defPPr>
              <a:defRPr lang="ru-RU"/>
            </a:defPPr>
            <a:lvl1pPr>
              <a:defRPr sz="1200">
                <a:solidFill>
                  <a:srgbClr val="101D3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10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Заполняется в случае капитального строительства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372DE78C-4207-06EA-28FC-37A16B44A6B0}"/>
              </a:ext>
            </a:extLst>
          </p:cNvPr>
          <p:cNvSpPr txBox="1"/>
          <p:nvPr/>
        </p:nvSpPr>
        <p:spPr>
          <a:xfrm>
            <a:off x="6024719" y="4315576"/>
            <a:ext cx="5195587" cy="2862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400" dirty="0">
                <a:solidFill>
                  <a:srgbClr val="101D3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Примеры действующих проектов </a:t>
            </a:r>
            <a:r>
              <a:rPr lang="ru-RU" sz="1100" dirty="0">
                <a:solidFill>
                  <a:srgbClr val="101D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(при наличии)</a:t>
            </a:r>
          </a:p>
        </p:txBody>
      </p:sp>
      <p:sp>
        <p:nvSpPr>
          <p:cNvPr id="106" name="Скругленный прямоугольник 24">
            <a:extLst>
              <a:ext uri="{FF2B5EF4-FFF2-40B4-BE49-F238E27FC236}">
                <a16:creationId xmlns:a16="http://schemas.microsoft.com/office/drawing/2014/main" id="{E1599D16-3BD1-C866-016C-EF06CEAD1AA2}"/>
              </a:ext>
            </a:extLst>
          </p:cNvPr>
          <p:cNvSpPr/>
          <p:nvPr/>
        </p:nvSpPr>
        <p:spPr>
          <a:xfrm>
            <a:off x="6091407" y="4573102"/>
            <a:ext cx="1753200" cy="1675663"/>
          </a:xfrm>
          <a:prstGeom prst="round2SameRect">
            <a:avLst>
              <a:gd name="adj1" fmla="val 7482"/>
              <a:gd name="adj2" fmla="val 0"/>
            </a:avLst>
          </a:pr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marL="0" marR="0" lvl="0" indent="0" algn="ctr" defTabSz="825417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0CF639AE-35F3-C507-17BE-B3DF4DB52705}"/>
              </a:ext>
            </a:extLst>
          </p:cNvPr>
          <p:cNvSpPr txBox="1"/>
          <p:nvPr/>
        </p:nvSpPr>
        <p:spPr>
          <a:xfrm>
            <a:off x="6091406" y="6258629"/>
            <a:ext cx="175764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200">
                <a:solidFill>
                  <a:srgbClr val="101D37"/>
                </a:solidFill>
                <a:latin typeface="TT Moscow Economy" panose="020B0604020202020204" charset="0"/>
              </a:defRPr>
            </a:lvl1pPr>
          </a:lstStyle>
          <a:p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Название</a:t>
            </a:r>
            <a:b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</a:br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можно в две строки</a:t>
            </a:r>
          </a:p>
        </p:txBody>
      </p:sp>
      <p:sp>
        <p:nvSpPr>
          <p:cNvPr id="111" name="Скругленный прямоугольник 24">
            <a:extLst>
              <a:ext uri="{FF2B5EF4-FFF2-40B4-BE49-F238E27FC236}">
                <a16:creationId xmlns:a16="http://schemas.microsoft.com/office/drawing/2014/main" id="{97D64E3A-9AFB-6E0C-8EE6-27AEE9A53C3F}"/>
              </a:ext>
            </a:extLst>
          </p:cNvPr>
          <p:cNvSpPr/>
          <p:nvPr/>
        </p:nvSpPr>
        <p:spPr>
          <a:xfrm>
            <a:off x="6091407" y="4573103"/>
            <a:ext cx="1753200" cy="2116413"/>
          </a:xfrm>
          <a:prstGeom prst="round2SameRect">
            <a:avLst>
              <a:gd name="adj1" fmla="val 7482"/>
              <a:gd name="adj2" fmla="val 7667"/>
            </a:avLst>
          </a:prstGeom>
          <a:noFill/>
          <a:ln w="12700" cap="flat">
            <a:solidFill>
              <a:srgbClr val="101D37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marL="0" marR="0" lvl="0" indent="0" algn="ctr" defTabSz="825417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115" name="Скругленный прямоугольник 24">
            <a:extLst>
              <a:ext uri="{FF2B5EF4-FFF2-40B4-BE49-F238E27FC236}">
                <a16:creationId xmlns:a16="http://schemas.microsoft.com/office/drawing/2014/main" id="{68A5B929-FF3C-AF4A-4544-4DABCE1CB4EE}"/>
              </a:ext>
            </a:extLst>
          </p:cNvPr>
          <p:cNvSpPr/>
          <p:nvPr/>
        </p:nvSpPr>
        <p:spPr>
          <a:xfrm>
            <a:off x="8021547" y="4573102"/>
            <a:ext cx="1753200" cy="1675663"/>
          </a:xfrm>
          <a:prstGeom prst="round2SameRect">
            <a:avLst>
              <a:gd name="adj1" fmla="val 7482"/>
              <a:gd name="adj2" fmla="val 0"/>
            </a:avLst>
          </a:pr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marL="0" marR="0" lvl="0" indent="0" algn="ctr" defTabSz="825417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29C3B09F-03DE-DD5D-1C3E-6FFDD9F27BF7}"/>
              </a:ext>
            </a:extLst>
          </p:cNvPr>
          <p:cNvSpPr txBox="1"/>
          <p:nvPr/>
        </p:nvSpPr>
        <p:spPr>
          <a:xfrm>
            <a:off x="8021546" y="6258629"/>
            <a:ext cx="175764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200">
                <a:solidFill>
                  <a:srgbClr val="101D37"/>
                </a:solidFill>
                <a:latin typeface="TT Moscow Economy" panose="020B0604020202020204" charset="0"/>
              </a:defRPr>
            </a:lvl1pPr>
          </a:lstStyle>
          <a:p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Название</a:t>
            </a:r>
            <a:b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</a:br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можно в две строки</a:t>
            </a:r>
          </a:p>
        </p:txBody>
      </p:sp>
      <p:sp>
        <p:nvSpPr>
          <p:cNvPr id="120" name="Скругленный прямоугольник 24">
            <a:extLst>
              <a:ext uri="{FF2B5EF4-FFF2-40B4-BE49-F238E27FC236}">
                <a16:creationId xmlns:a16="http://schemas.microsoft.com/office/drawing/2014/main" id="{357CEA47-3A21-2B85-A17C-FDE03826A204}"/>
              </a:ext>
            </a:extLst>
          </p:cNvPr>
          <p:cNvSpPr/>
          <p:nvPr/>
        </p:nvSpPr>
        <p:spPr>
          <a:xfrm>
            <a:off x="8021547" y="4573103"/>
            <a:ext cx="1753200" cy="2116413"/>
          </a:xfrm>
          <a:prstGeom prst="round2SameRect">
            <a:avLst>
              <a:gd name="adj1" fmla="val 7482"/>
              <a:gd name="adj2" fmla="val 7667"/>
            </a:avLst>
          </a:prstGeom>
          <a:noFill/>
          <a:ln w="12700" cap="flat">
            <a:solidFill>
              <a:srgbClr val="101D37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marL="0" marR="0" lvl="0" indent="0" algn="ctr" defTabSz="825417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126" name="Скругленный прямоугольник 24">
            <a:extLst>
              <a:ext uri="{FF2B5EF4-FFF2-40B4-BE49-F238E27FC236}">
                <a16:creationId xmlns:a16="http://schemas.microsoft.com/office/drawing/2014/main" id="{A710A201-0746-8520-5DBD-E9706E3AF8A5}"/>
              </a:ext>
            </a:extLst>
          </p:cNvPr>
          <p:cNvSpPr/>
          <p:nvPr/>
        </p:nvSpPr>
        <p:spPr>
          <a:xfrm>
            <a:off x="9951686" y="4573102"/>
            <a:ext cx="1753200" cy="1675663"/>
          </a:xfrm>
          <a:prstGeom prst="round2SameRect">
            <a:avLst>
              <a:gd name="adj1" fmla="val 7482"/>
              <a:gd name="adj2" fmla="val 0"/>
            </a:avLst>
          </a:pr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marL="0" marR="0" lvl="0" indent="0" algn="ctr" defTabSz="825417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5FE990EE-7A35-1945-E2AF-56E46E71F464}"/>
              </a:ext>
            </a:extLst>
          </p:cNvPr>
          <p:cNvSpPr txBox="1"/>
          <p:nvPr/>
        </p:nvSpPr>
        <p:spPr>
          <a:xfrm>
            <a:off x="9951685" y="6258629"/>
            <a:ext cx="175764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200">
                <a:solidFill>
                  <a:srgbClr val="101D37"/>
                </a:solidFill>
                <a:latin typeface="TT Moscow Economy" panose="020B0604020202020204" charset="0"/>
              </a:defRPr>
            </a:lvl1pPr>
          </a:lstStyle>
          <a:p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Название</a:t>
            </a:r>
            <a:b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</a:br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можно в две строки</a:t>
            </a:r>
          </a:p>
        </p:txBody>
      </p:sp>
      <p:sp>
        <p:nvSpPr>
          <p:cNvPr id="128" name="Скругленный прямоугольник 24">
            <a:extLst>
              <a:ext uri="{FF2B5EF4-FFF2-40B4-BE49-F238E27FC236}">
                <a16:creationId xmlns:a16="http://schemas.microsoft.com/office/drawing/2014/main" id="{164F38F2-DC78-2613-957C-562EC2505E9C}"/>
              </a:ext>
            </a:extLst>
          </p:cNvPr>
          <p:cNvSpPr/>
          <p:nvPr/>
        </p:nvSpPr>
        <p:spPr>
          <a:xfrm>
            <a:off x="9951686" y="4573103"/>
            <a:ext cx="1753200" cy="2116413"/>
          </a:xfrm>
          <a:prstGeom prst="round2SameRect">
            <a:avLst>
              <a:gd name="adj1" fmla="val 7482"/>
              <a:gd name="adj2" fmla="val 7667"/>
            </a:avLst>
          </a:prstGeom>
          <a:noFill/>
          <a:ln w="12700" cap="flat">
            <a:solidFill>
              <a:srgbClr val="101D37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marL="0" marR="0" lvl="0" indent="0" algn="ctr" defTabSz="825417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Helvetica Neue Medium"/>
            </a:endParaRPr>
          </a:p>
        </p:txBody>
      </p:sp>
      <p:pic>
        <p:nvPicPr>
          <p:cNvPr id="129" name="Рисунок 128" descr="Камера со сплошной заливкой">
            <a:extLst>
              <a:ext uri="{FF2B5EF4-FFF2-40B4-BE49-F238E27FC236}">
                <a16:creationId xmlns:a16="http://schemas.microsoft.com/office/drawing/2014/main" id="{2BCA065A-BE22-80D5-8226-7BDCA27B1CE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475231" y="4752027"/>
            <a:ext cx="914400" cy="914400"/>
          </a:xfrm>
          <a:prstGeom prst="rect">
            <a:avLst/>
          </a:prstGeom>
        </p:spPr>
      </p:pic>
      <p:pic>
        <p:nvPicPr>
          <p:cNvPr id="130" name="Рисунок 129" descr="Камера со сплошной заливкой">
            <a:extLst>
              <a:ext uri="{FF2B5EF4-FFF2-40B4-BE49-F238E27FC236}">
                <a16:creationId xmlns:a16="http://schemas.microsoft.com/office/drawing/2014/main" id="{370B5BB1-5884-3624-52CE-F55DD5A170E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379785" y="4752027"/>
            <a:ext cx="914400" cy="914400"/>
          </a:xfrm>
          <a:prstGeom prst="rect">
            <a:avLst/>
          </a:prstGeom>
        </p:spPr>
      </p:pic>
      <p:pic>
        <p:nvPicPr>
          <p:cNvPr id="131" name="Рисунок 130" descr="Камера со сплошной заливкой">
            <a:extLst>
              <a:ext uri="{FF2B5EF4-FFF2-40B4-BE49-F238E27FC236}">
                <a16:creationId xmlns:a16="http://schemas.microsoft.com/office/drawing/2014/main" id="{1F806A69-9A50-CBA1-BD38-B004F2BECEC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371086" y="4752027"/>
            <a:ext cx="914400" cy="914400"/>
          </a:xfrm>
          <a:prstGeom prst="rect">
            <a:avLst/>
          </a:prstGeom>
        </p:spPr>
      </p:pic>
      <p:sp>
        <p:nvSpPr>
          <p:cNvPr id="132" name="TextBox 131">
            <a:extLst>
              <a:ext uri="{FF2B5EF4-FFF2-40B4-BE49-F238E27FC236}">
                <a16:creationId xmlns:a16="http://schemas.microsoft.com/office/drawing/2014/main" id="{6B5DF9E3-EB6A-2686-C1DB-59296CBBA6B0}"/>
              </a:ext>
            </a:extLst>
          </p:cNvPr>
          <p:cNvSpPr txBox="1"/>
          <p:nvPr/>
        </p:nvSpPr>
        <p:spPr>
          <a:xfrm>
            <a:off x="6404427" y="5629306"/>
            <a:ext cx="110144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200">
                <a:solidFill>
                  <a:srgbClr val="101D37"/>
                </a:solidFill>
                <a:latin typeface="TT Moscow Economy" panose="020B0604020202020204" charset="0"/>
              </a:defRPr>
            </a:lvl1pPr>
          </a:lstStyle>
          <a:p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sym typeface="Helvetica Neue"/>
              </a:rPr>
              <a:t>Фото в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sym typeface="Helvetica Neue"/>
              </a:rPr>
              <a:t>PNG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79036CB4-B3AE-0901-B73E-EE113696A8D1}"/>
              </a:ext>
            </a:extLst>
          </p:cNvPr>
          <p:cNvSpPr txBox="1"/>
          <p:nvPr/>
        </p:nvSpPr>
        <p:spPr>
          <a:xfrm>
            <a:off x="8326141" y="5629306"/>
            <a:ext cx="110144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200">
                <a:solidFill>
                  <a:srgbClr val="101D37"/>
                </a:solidFill>
                <a:latin typeface="TT Moscow Economy" panose="020B0604020202020204" charset="0"/>
              </a:defRPr>
            </a:lvl1pPr>
          </a:lstStyle>
          <a:p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sym typeface="Helvetica Neue"/>
              </a:rPr>
              <a:t>Фото в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sym typeface="Helvetica Neue"/>
              </a:rPr>
              <a:t>PNG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684EA6FD-57C0-63C9-7E45-BA6C3A2D170D}"/>
              </a:ext>
            </a:extLst>
          </p:cNvPr>
          <p:cNvSpPr txBox="1"/>
          <p:nvPr/>
        </p:nvSpPr>
        <p:spPr>
          <a:xfrm>
            <a:off x="10247855" y="5629306"/>
            <a:ext cx="110144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200">
                <a:solidFill>
                  <a:srgbClr val="101D37"/>
                </a:solidFill>
                <a:latin typeface="TT Moscow Economy" panose="020B0604020202020204" charset="0"/>
              </a:defRPr>
            </a:lvl1pPr>
          </a:lstStyle>
          <a:p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sym typeface="Helvetica Neue"/>
              </a:rPr>
              <a:t>Фото в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sym typeface="Helvetica Neue"/>
              </a:rPr>
              <a:t>PNG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247362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11E372-F6AF-B059-03C4-028351DC61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4754FB10-7FA5-96D9-4055-57E026FC502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71" t="21239" r="25483" b="23371"/>
          <a:stretch/>
        </p:blipFill>
        <p:spPr>
          <a:xfrm>
            <a:off x="3974027" y="4039272"/>
            <a:ext cx="2717622" cy="2870804"/>
          </a:xfrm>
          <a:prstGeom prst="rect">
            <a:avLst/>
          </a:prstGeom>
        </p:spPr>
      </p:pic>
      <p:sp>
        <p:nvSpPr>
          <p:cNvPr id="30" name="Скругленный прямоугольник 24">
            <a:extLst>
              <a:ext uri="{FF2B5EF4-FFF2-40B4-BE49-F238E27FC236}">
                <a16:creationId xmlns:a16="http://schemas.microsoft.com/office/drawing/2014/main" id="{F4AFC1AA-54C6-D916-8289-764F79CED87B}"/>
              </a:ext>
            </a:extLst>
          </p:cNvPr>
          <p:cNvSpPr/>
          <p:nvPr/>
        </p:nvSpPr>
        <p:spPr>
          <a:xfrm>
            <a:off x="521538" y="4385871"/>
            <a:ext cx="5580062" cy="2177607"/>
          </a:xfrm>
          <a:prstGeom prst="roundRect">
            <a:avLst>
              <a:gd name="adj" fmla="val 6753"/>
            </a:avLst>
          </a:pr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marL="0" marR="0" lvl="0" indent="0" algn="ctr" defTabSz="825417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Helvetica Neue Medium"/>
            </a:endParaRPr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40D66E22-5525-BD86-862C-9D3E5A5B4A1B}"/>
              </a:ext>
            </a:extLst>
          </p:cNvPr>
          <p:cNvGrpSpPr/>
          <p:nvPr/>
        </p:nvGrpSpPr>
        <p:grpSpPr>
          <a:xfrm>
            <a:off x="5659261" y="216612"/>
            <a:ext cx="4456457" cy="324594"/>
            <a:chOff x="5659261" y="216612"/>
            <a:chExt cx="4456457" cy="324594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988455A-1D47-245E-054F-C3409E1DF594}"/>
                </a:ext>
              </a:extLst>
            </p:cNvPr>
            <p:cNvSpPr txBox="1"/>
            <p:nvPr/>
          </p:nvSpPr>
          <p:spPr>
            <a:xfrm>
              <a:off x="5659261" y="247866"/>
              <a:ext cx="954517" cy="262086"/>
            </a:xfrm>
            <a:prstGeom prst="roundRect">
              <a:avLst>
                <a:gd name="adj" fmla="val 20656"/>
              </a:avLst>
            </a:prstGeom>
            <a:noFill/>
          </p:spPr>
          <p:txBody>
            <a:bodyPr wrap="square" rtlCol="0" anchor="ctr">
              <a:spAutoFit/>
            </a:bodyPr>
            <a:lstStyle>
              <a:defPPr marL="0" marR="0" indent="0" algn="l" defTabSz="457223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lang="ru-RU" sz="9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R="0" lvl="0" indent="0" algn="ctr" defTabSz="41273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900" b="0" i="0" u="none" strike="noStrike" kern="0" cap="none" spc="0" normalizeH="0" baseline="0">
                  <a:ln>
                    <a:noFill/>
                  </a:ln>
                  <a:solidFill>
                    <a:srgbClr val="101D37"/>
                  </a:solidFill>
                  <a:effectLst/>
                  <a:uLnTx/>
                  <a:uFillTx/>
                  <a:latin typeface="TT Moscow Economy" panose="020B0604020202020204" charset="0"/>
                  <a:cs typeface="Helvetica Neue"/>
                </a:defRPr>
              </a:lvl1pPr>
            </a:lstStyle>
            <a:p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О компании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8034872-4A00-EE85-CC9D-EFB531DD8669}"/>
                </a:ext>
              </a:extLst>
            </p:cNvPr>
            <p:cNvSpPr txBox="1"/>
            <p:nvPr/>
          </p:nvSpPr>
          <p:spPr>
            <a:xfrm>
              <a:off x="6681394" y="253447"/>
              <a:ext cx="773213" cy="250924"/>
            </a:xfrm>
            <a:prstGeom prst="roundRect">
              <a:avLst>
                <a:gd name="adj" fmla="val 14054"/>
              </a:avLst>
            </a:prstGeom>
            <a:solidFill>
              <a:srgbClr val="101D37"/>
            </a:solidFill>
          </p:spPr>
          <p:txBody>
            <a:bodyPr wrap="none" rtlCol="0" anchor="ctr">
              <a:spAutoFit/>
            </a:bodyPr>
            <a:lstStyle>
              <a:defPPr marL="0" marR="0" indent="0" algn="l" defTabSz="457223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lang="ru-RU" sz="9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R="0" lvl="0" indent="0" algn="ctr" defTabSz="41273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900" b="1" i="0" u="none" strike="noStrike" kern="0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T Moscow Economy" panose="020B0604020202020204" charset="0"/>
                  <a:cs typeface="Helvetica Neue"/>
                </a:defRPr>
              </a:lvl1pPr>
            </a:lstStyle>
            <a:p>
              <a:r>
                <a:rPr lang="ru-RU" b="0" dirty="0"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О проекте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6233E01-6B27-1DDC-8A70-8F0B23763CF1}"/>
                </a:ext>
              </a:extLst>
            </p:cNvPr>
            <p:cNvSpPr txBox="1"/>
            <p:nvPr/>
          </p:nvSpPr>
          <p:spPr>
            <a:xfrm>
              <a:off x="7522223" y="216612"/>
              <a:ext cx="2593495" cy="324594"/>
            </a:xfrm>
            <a:prstGeom prst="roundRect">
              <a:avLst>
                <a:gd name="adj" fmla="val 50000"/>
              </a:avLst>
            </a:prstGeom>
            <a:noFill/>
          </p:spPr>
          <p:txBody>
            <a:bodyPr wrap="square" rtlCol="0" anchor="ctr">
              <a:spAutoFit/>
            </a:bodyPr>
            <a:lstStyle>
              <a:defPPr marL="0" marR="0" indent="0" algn="l" defTabSz="457223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9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>
                <a:defRPr sz="900">
                  <a:latin typeface="TT Moscow Economy Thin" panose="020B0103030101020204" pitchFamily="34" charset="0"/>
                </a:defRPr>
              </a:lvl1pPr>
            </a:lstStyle>
            <a:p>
              <a:pPr marL="0" marR="0" lvl="0" indent="0" defTabSz="41273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900" i="0" u="none" strike="noStrike" kern="0" cap="none" spc="0" normalizeH="0" baseline="0" noProof="0" dirty="0">
                  <a:ln>
                    <a:noFill/>
                  </a:ln>
                  <a:solidFill>
                    <a:srgbClr val="101D37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Инфраструктура проекта</a:t>
              </a:r>
            </a:p>
          </p:txBody>
        </p:sp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8D19CAB2-1753-0F0C-2F9F-6A051F37492A}"/>
              </a:ext>
            </a:extLst>
          </p:cNvPr>
          <p:cNvGrpSpPr/>
          <p:nvPr/>
        </p:nvGrpSpPr>
        <p:grpSpPr>
          <a:xfrm>
            <a:off x="10572729" y="41454"/>
            <a:ext cx="1383918" cy="601342"/>
            <a:chOff x="9680009" y="41454"/>
            <a:chExt cx="1787751" cy="776816"/>
          </a:xfrm>
        </p:grpSpPr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F6893BFE-095E-86AD-1280-F85A904AC5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0206"/>
            <a:stretch/>
          </p:blipFill>
          <p:spPr>
            <a:xfrm>
              <a:off x="10668000" y="41454"/>
              <a:ext cx="799760" cy="776816"/>
            </a:xfrm>
            <a:prstGeom prst="rect">
              <a:avLst/>
            </a:prstGeom>
          </p:spPr>
        </p:pic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59974E0F-3140-EB00-D606-547F107378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3455"/>
            <a:stretch/>
          </p:blipFill>
          <p:spPr>
            <a:xfrm>
              <a:off x="9680009" y="189038"/>
              <a:ext cx="1197383" cy="576685"/>
            </a:xfrm>
            <a:prstGeom prst="rect">
              <a:avLst/>
            </a:prstGeom>
          </p:spPr>
        </p:pic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36BD0BBA-4629-7FAB-BAF7-9CB9BFF0884F}"/>
              </a:ext>
            </a:extLst>
          </p:cNvPr>
          <p:cNvSpPr txBox="1"/>
          <p:nvPr/>
        </p:nvSpPr>
        <p:spPr>
          <a:xfrm>
            <a:off x="423304" y="278952"/>
            <a:ext cx="51955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000" dirty="0">
                <a:solidFill>
                  <a:srgbClr val="101D3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Цели проекта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B404D60-C361-8FA3-73C6-E45F46518293}"/>
              </a:ext>
            </a:extLst>
          </p:cNvPr>
          <p:cNvSpPr txBox="1"/>
          <p:nvPr/>
        </p:nvSpPr>
        <p:spPr>
          <a:xfrm>
            <a:off x="6613778" y="4326203"/>
            <a:ext cx="4504486" cy="2862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lnSpc>
                <a:spcPct val="90000"/>
              </a:lnSpc>
              <a:defRPr sz="1400">
                <a:solidFill>
                  <a:srgbClr val="101D37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Планируемая выборка кредитных средств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1DD3DFA-915E-0F03-08A6-F1F8C0A3CEC4}"/>
              </a:ext>
            </a:extLst>
          </p:cNvPr>
          <p:cNvSpPr txBox="1"/>
          <p:nvPr/>
        </p:nvSpPr>
        <p:spPr>
          <a:xfrm>
            <a:off x="6438475" y="761084"/>
            <a:ext cx="5211949" cy="4801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lnSpc>
                <a:spcPct val="90000"/>
              </a:lnSpc>
              <a:defRPr sz="1400">
                <a:solidFill>
                  <a:srgbClr val="101D37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Эффекты для города Москвы после реализации проекта </a:t>
            </a:r>
            <a:r>
              <a:rPr lang="ru-RU" sz="1200" dirty="0"/>
              <a:t>(через 2 года после завершения поддержки)</a:t>
            </a:r>
            <a:endParaRPr lang="ru-RU" dirty="0"/>
          </a:p>
        </p:txBody>
      </p:sp>
      <p:graphicFrame>
        <p:nvGraphicFramePr>
          <p:cNvPr id="159" name="Диаграмма 158">
            <a:extLst>
              <a:ext uri="{FF2B5EF4-FFF2-40B4-BE49-F238E27FC236}">
                <a16:creationId xmlns:a16="http://schemas.microsoft.com/office/drawing/2014/main" id="{3BB5432F-E51F-27C1-67A6-9780CED2FB78}"/>
              </a:ext>
            </a:extLst>
          </p:cNvPr>
          <p:cNvGraphicFramePr/>
          <p:nvPr/>
        </p:nvGraphicFramePr>
        <p:xfrm>
          <a:off x="6700262" y="4898377"/>
          <a:ext cx="5413784" cy="1355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61" name="TextBox 160">
            <a:extLst>
              <a:ext uri="{FF2B5EF4-FFF2-40B4-BE49-F238E27FC236}">
                <a16:creationId xmlns:a16="http://schemas.microsoft.com/office/drawing/2014/main" id="{1614ACD4-6FD7-FAB1-A26C-051AF93EA7C6}"/>
              </a:ext>
            </a:extLst>
          </p:cNvPr>
          <p:cNvSpPr txBox="1"/>
          <p:nvPr/>
        </p:nvSpPr>
        <p:spPr>
          <a:xfrm>
            <a:off x="6628924" y="4614921"/>
            <a:ext cx="5485121" cy="2585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lnSpc>
                <a:spcPct val="90000"/>
              </a:lnSpc>
              <a:defRPr sz="1600" b="1">
                <a:solidFill>
                  <a:srgbClr val="101D37"/>
                </a:solidFill>
                <a:latin typeface="TT Moscow Economy" panose="020B0604020202020204" charset="0"/>
              </a:defRPr>
            </a:lvl1pPr>
          </a:lstStyle>
          <a:p>
            <a:r>
              <a:rPr lang="ru-RU" sz="1200" b="0" dirty="0">
                <a:latin typeface="Arial" panose="020B0604020202020204" pitchFamily="34" charset="0"/>
                <a:cs typeface="Arial" panose="020B0604020202020204" pitchFamily="34" charset="0"/>
              </a:rPr>
              <a:t>Осуществление выборки средств по КД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200" b="0" dirty="0">
                <a:latin typeface="Arial" panose="020B0604020202020204" pitchFamily="34" charset="0"/>
                <a:cs typeface="Arial" panose="020B0604020202020204" pitchFamily="34" charset="0"/>
              </a:rPr>
              <a:t>в млн ₽</a:t>
            </a: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82D67552-5058-81CD-DE7F-DC9481CAB96C}"/>
              </a:ext>
            </a:extLst>
          </p:cNvPr>
          <p:cNvSpPr txBox="1"/>
          <p:nvPr/>
        </p:nvSpPr>
        <p:spPr>
          <a:xfrm>
            <a:off x="423304" y="605554"/>
            <a:ext cx="5951859" cy="1015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>
            <a:defPPr marL="0" marR="0" indent="0" algn="l" defTabSz="457223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l">
              <a:defRPr sz="1200" b="0">
                <a:latin typeface="TT Moscow Economy"/>
              </a:defRPr>
            </a:lvl1pPr>
          </a:lstStyle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Развернутая информация о цели проекта. Развернутая информация о цели проекта. Развернутая информация о цели проекта. Развернутая информация 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 цели проекта. Развернутая информация о цели проекта. Развернутая информация о цели проекта. Развернутая информация о цели проекта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CCF4F81F-147C-809E-328D-4EA31370D775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71" t="27659" r="35676" b="30326"/>
          <a:stretch/>
        </p:blipFill>
        <p:spPr>
          <a:xfrm>
            <a:off x="3977973" y="4385871"/>
            <a:ext cx="2170688" cy="2177607"/>
          </a:xfrm>
          <a:custGeom>
            <a:avLst/>
            <a:gdLst>
              <a:gd name="connsiteX0" fmla="*/ 0 w 2170688"/>
              <a:gd name="connsiteY0" fmla="*/ 0 h 2177607"/>
              <a:gd name="connsiteX1" fmla="*/ 2023634 w 2170688"/>
              <a:gd name="connsiteY1" fmla="*/ 0 h 2177607"/>
              <a:gd name="connsiteX2" fmla="*/ 2170688 w 2170688"/>
              <a:gd name="connsiteY2" fmla="*/ 147054 h 2177607"/>
              <a:gd name="connsiteX3" fmla="*/ 2170688 w 2170688"/>
              <a:gd name="connsiteY3" fmla="*/ 2030553 h 2177607"/>
              <a:gd name="connsiteX4" fmla="*/ 2023634 w 2170688"/>
              <a:gd name="connsiteY4" fmla="*/ 2177607 h 2177607"/>
              <a:gd name="connsiteX5" fmla="*/ 0 w 2170688"/>
              <a:gd name="connsiteY5" fmla="*/ 2177607 h 2177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70688" h="2177607">
                <a:moveTo>
                  <a:pt x="0" y="0"/>
                </a:moveTo>
                <a:lnTo>
                  <a:pt x="2023634" y="0"/>
                </a:lnTo>
                <a:cubicBezTo>
                  <a:pt x="2104850" y="0"/>
                  <a:pt x="2170688" y="65838"/>
                  <a:pt x="2170688" y="147054"/>
                </a:cubicBezTo>
                <a:lnTo>
                  <a:pt x="2170688" y="2030553"/>
                </a:lnTo>
                <a:cubicBezTo>
                  <a:pt x="2170688" y="2111769"/>
                  <a:pt x="2104850" y="2177607"/>
                  <a:pt x="2023634" y="2177607"/>
                </a:cubicBezTo>
                <a:lnTo>
                  <a:pt x="0" y="2177607"/>
                </a:lnTo>
                <a:close/>
              </a:path>
            </a:pathLst>
          </a:custGeom>
        </p:spPr>
      </p:pic>
      <p:sp>
        <p:nvSpPr>
          <p:cNvPr id="306" name="TextBox 305">
            <a:extLst>
              <a:ext uri="{FF2B5EF4-FFF2-40B4-BE49-F238E27FC236}">
                <a16:creationId xmlns:a16="http://schemas.microsoft.com/office/drawing/2014/main" id="{52283CA1-ADB6-AAD1-FBEF-4DF1A6B8D7E5}"/>
              </a:ext>
            </a:extLst>
          </p:cNvPr>
          <p:cNvSpPr txBox="1"/>
          <p:nvPr/>
        </p:nvSpPr>
        <p:spPr>
          <a:xfrm>
            <a:off x="3047922" y="4910944"/>
            <a:ext cx="292622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491002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Запрашиваемый срок поддержки</a:t>
            </a:r>
          </a:p>
        </p:txBody>
      </p:sp>
      <p:sp>
        <p:nvSpPr>
          <p:cNvPr id="307" name="TextBox 306">
            <a:extLst>
              <a:ext uri="{FF2B5EF4-FFF2-40B4-BE49-F238E27FC236}">
                <a16:creationId xmlns:a16="http://schemas.microsoft.com/office/drawing/2014/main" id="{11548704-7D21-75A4-49B4-9053E3135EF7}"/>
              </a:ext>
            </a:extLst>
          </p:cNvPr>
          <p:cNvSpPr txBox="1"/>
          <p:nvPr/>
        </p:nvSpPr>
        <p:spPr>
          <a:xfrm>
            <a:off x="3042187" y="5266869"/>
            <a:ext cx="292622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491002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Банк-кредитор</a:t>
            </a:r>
          </a:p>
        </p:txBody>
      </p:sp>
      <p:sp>
        <p:nvSpPr>
          <p:cNvPr id="308" name="TextBox 307">
            <a:extLst>
              <a:ext uri="{FF2B5EF4-FFF2-40B4-BE49-F238E27FC236}">
                <a16:creationId xmlns:a16="http://schemas.microsoft.com/office/drawing/2014/main" id="{B831C88E-5E4D-113B-E0F6-0476ED9165AF}"/>
              </a:ext>
            </a:extLst>
          </p:cNvPr>
          <p:cNvSpPr txBox="1"/>
          <p:nvPr/>
        </p:nvSpPr>
        <p:spPr>
          <a:xfrm>
            <a:off x="423304" y="4071939"/>
            <a:ext cx="4117299" cy="3139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lnSpc>
                <a:spcPct val="90000"/>
              </a:lnSpc>
              <a:defRPr sz="1400">
                <a:solidFill>
                  <a:srgbClr val="101D37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>
                <a:sym typeface="Helvetica Neue"/>
              </a:rPr>
              <a:t>Параметры поддержки</a:t>
            </a:r>
          </a:p>
        </p:txBody>
      </p:sp>
      <p:sp>
        <p:nvSpPr>
          <p:cNvPr id="309" name="TextBox 308">
            <a:extLst>
              <a:ext uri="{FF2B5EF4-FFF2-40B4-BE49-F238E27FC236}">
                <a16:creationId xmlns:a16="http://schemas.microsoft.com/office/drawing/2014/main" id="{F646E2F6-47D3-A185-1E2E-A9B0D18AD227}"/>
              </a:ext>
            </a:extLst>
          </p:cNvPr>
          <p:cNvSpPr txBox="1"/>
          <p:nvPr/>
        </p:nvSpPr>
        <p:spPr>
          <a:xfrm>
            <a:off x="3042187" y="4493407"/>
            <a:ext cx="292622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491002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Срок КД</a:t>
            </a:r>
          </a:p>
        </p:txBody>
      </p:sp>
      <p:sp>
        <p:nvSpPr>
          <p:cNvPr id="310" name="TextBox 309">
            <a:extLst>
              <a:ext uri="{FF2B5EF4-FFF2-40B4-BE49-F238E27FC236}">
                <a16:creationId xmlns:a16="http://schemas.microsoft.com/office/drawing/2014/main" id="{347D53F8-25DE-5100-CA16-4BA540DA240E}"/>
              </a:ext>
            </a:extLst>
          </p:cNvPr>
          <p:cNvSpPr txBox="1"/>
          <p:nvPr/>
        </p:nvSpPr>
        <p:spPr>
          <a:xfrm>
            <a:off x="3042188" y="5730510"/>
            <a:ext cx="292622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491002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Процентная ставка по КД</a:t>
            </a:r>
          </a:p>
        </p:txBody>
      </p:sp>
      <p:sp>
        <p:nvSpPr>
          <p:cNvPr id="318" name="TextBox 317">
            <a:extLst>
              <a:ext uri="{FF2B5EF4-FFF2-40B4-BE49-F238E27FC236}">
                <a16:creationId xmlns:a16="http://schemas.microsoft.com/office/drawing/2014/main" id="{B9C4A203-3415-2686-B7D2-FD3AA2DC11B4}"/>
              </a:ext>
            </a:extLst>
          </p:cNvPr>
          <p:cNvSpPr txBox="1"/>
          <p:nvPr/>
        </p:nvSpPr>
        <p:spPr>
          <a:xfrm>
            <a:off x="574022" y="4849388"/>
            <a:ext cx="81669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491002" hangingPunct="0">
              <a:defRPr/>
            </a:pPr>
            <a:r>
              <a:rPr lang="ru-RU" sz="1400" kern="0" dirty="0"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Х лет</a:t>
            </a:r>
          </a:p>
        </p:txBody>
      </p:sp>
      <p:sp>
        <p:nvSpPr>
          <p:cNvPr id="319" name="TextBox 318">
            <a:extLst>
              <a:ext uri="{FF2B5EF4-FFF2-40B4-BE49-F238E27FC236}">
                <a16:creationId xmlns:a16="http://schemas.microsoft.com/office/drawing/2014/main" id="{A70F50E1-A328-8C61-EBF7-74146C2FEF3D}"/>
              </a:ext>
            </a:extLst>
          </p:cNvPr>
          <p:cNvSpPr txBox="1"/>
          <p:nvPr/>
        </p:nvSpPr>
        <p:spPr>
          <a:xfrm>
            <a:off x="574024" y="5236091"/>
            <a:ext cx="200500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491002" hangingPunct="0">
              <a:defRPr/>
            </a:pPr>
            <a:r>
              <a:rPr lang="ru-RU" sz="1400" kern="0" dirty="0"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Название банка</a:t>
            </a:r>
          </a:p>
        </p:txBody>
      </p:sp>
      <p:sp>
        <p:nvSpPr>
          <p:cNvPr id="320" name="TextBox 319">
            <a:extLst>
              <a:ext uri="{FF2B5EF4-FFF2-40B4-BE49-F238E27FC236}">
                <a16:creationId xmlns:a16="http://schemas.microsoft.com/office/drawing/2014/main" id="{B2224693-1D5D-139E-704F-47946CBE0733}"/>
              </a:ext>
            </a:extLst>
          </p:cNvPr>
          <p:cNvSpPr txBox="1"/>
          <p:nvPr/>
        </p:nvSpPr>
        <p:spPr>
          <a:xfrm>
            <a:off x="574022" y="4431851"/>
            <a:ext cx="81669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491002" hangingPunct="0">
              <a:defRPr/>
            </a:pPr>
            <a:r>
              <a:rPr lang="ru-RU" sz="1400" kern="0" dirty="0"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Х лет</a:t>
            </a:r>
          </a:p>
        </p:txBody>
      </p:sp>
      <p:sp>
        <p:nvSpPr>
          <p:cNvPr id="321" name="TextBox 320">
            <a:extLst>
              <a:ext uri="{FF2B5EF4-FFF2-40B4-BE49-F238E27FC236}">
                <a16:creationId xmlns:a16="http://schemas.microsoft.com/office/drawing/2014/main" id="{E1F6D512-49AA-7F66-459D-23292C535ED1}"/>
              </a:ext>
            </a:extLst>
          </p:cNvPr>
          <p:cNvSpPr txBox="1"/>
          <p:nvPr/>
        </p:nvSpPr>
        <p:spPr>
          <a:xfrm>
            <a:off x="574023" y="5699732"/>
            <a:ext cx="180830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491002" hangingPunct="0">
              <a:defRPr/>
            </a:pPr>
            <a:r>
              <a:rPr lang="ru-RU" sz="1400" kern="0" dirty="0"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КС ЦБ РФ + 0%</a:t>
            </a:r>
          </a:p>
        </p:txBody>
      </p:sp>
      <p:cxnSp>
        <p:nvCxnSpPr>
          <p:cNvPr id="325" name="Прямая соединительная линия 324">
            <a:extLst>
              <a:ext uri="{FF2B5EF4-FFF2-40B4-BE49-F238E27FC236}">
                <a16:creationId xmlns:a16="http://schemas.microsoft.com/office/drawing/2014/main" id="{C3A843F3-1505-F76A-8281-48B1684A7BA4}"/>
              </a:ext>
            </a:extLst>
          </p:cNvPr>
          <p:cNvCxnSpPr>
            <a:cxnSpLocks/>
          </p:cNvCxnSpPr>
          <p:nvPr/>
        </p:nvCxnSpPr>
        <p:spPr>
          <a:xfrm>
            <a:off x="515938" y="4834301"/>
            <a:ext cx="5580000" cy="0"/>
          </a:xfrm>
          <a:prstGeom prst="line">
            <a:avLst/>
          </a:prstGeom>
          <a:ln w="3175">
            <a:gradFill>
              <a:gsLst>
                <a:gs pos="85000">
                  <a:schemeClr val="bg1">
                    <a:lumMod val="50000"/>
                  </a:schemeClr>
                </a:gs>
                <a:gs pos="52500">
                  <a:schemeClr val="tx1"/>
                </a:gs>
                <a:gs pos="0">
                  <a:schemeClr val="bg1"/>
                </a:gs>
              </a:gsLst>
              <a:lin ang="7800000" scaled="0"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7" name="Прямая соединительная линия 326">
            <a:extLst>
              <a:ext uri="{FF2B5EF4-FFF2-40B4-BE49-F238E27FC236}">
                <a16:creationId xmlns:a16="http://schemas.microsoft.com/office/drawing/2014/main" id="{15972211-C1C9-159E-C521-60F6C1478860}"/>
              </a:ext>
            </a:extLst>
          </p:cNvPr>
          <p:cNvCxnSpPr>
            <a:cxnSpLocks/>
          </p:cNvCxnSpPr>
          <p:nvPr/>
        </p:nvCxnSpPr>
        <p:spPr>
          <a:xfrm>
            <a:off x="516000" y="5212599"/>
            <a:ext cx="5580000" cy="0"/>
          </a:xfrm>
          <a:prstGeom prst="line">
            <a:avLst/>
          </a:prstGeom>
          <a:ln w="3175">
            <a:gradFill>
              <a:gsLst>
                <a:gs pos="85000">
                  <a:schemeClr val="bg1">
                    <a:lumMod val="50000"/>
                  </a:schemeClr>
                </a:gs>
                <a:gs pos="52500">
                  <a:schemeClr val="tx1"/>
                </a:gs>
                <a:gs pos="0">
                  <a:schemeClr val="bg1"/>
                </a:gs>
              </a:gsLst>
              <a:lin ang="7800000" scaled="0"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8" name="Прямая соединительная линия 327">
            <a:extLst>
              <a:ext uri="{FF2B5EF4-FFF2-40B4-BE49-F238E27FC236}">
                <a16:creationId xmlns:a16="http://schemas.microsoft.com/office/drawing/2014/main" id="{FB568C84-0DF1-E949-1EB0-F093E9772665}"/>
              </a:ext>
            </a:extLst>
          </p:cNvPr>
          <p:cNvCxnSpPr>
            <a:cxnSpLocks/>
          </p:cNvCxnSpPr>
          <p:nvPr/>
        </p:nvCxnSpPr>
        <p:spPr>
          <a:xfrm>
            <a:off x="516062" y="5590897"/>
            <a:ext cx="5580000" cy="0"/>
          </a:xfrm>
          <a:prstGeom prst="line">
            <a:avLst/>
          </a:prstGeom>
          <a:ln w="3175">
            <a:gradFill>
              <a:gsLst>
                <a:gs pos="85000">
                  <a:schemeClr val="bg1">
                    <a:lumMod val="50000"/>
                  </a:schemeClr>
                </a:gs>
                <a:gs pos="52500">
                  <a:schemeClr val="tx1"/>
                </a:gs>
                <a:gs pos="0">
                  <a:schemeClr val="bg1"/>
                </a:gs>
              </a:gsLst>
              <a:lin ang="7800000" scaled="0"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9" name="Прямая соединительная линия 328">
            <a:extLst>
              <a:ext uri="{FF2B5EF4-FFF2-40B4-BE49-F238E27FC236}">
                <a16:creationId xmlns:a16="http://schemas.microsoft.com/office/drawing/2014/main" id="{634BD830-0F75-1145-5D4D-BA5FD999B260}"/>
              </a:ext>
            </a:extLst>
          </p:cNvPr>
          <p:cNvCxnSpPr>
            <a:cxnSpLocks/>
          </p:cNvCxnSpPr>
          <p:nvPr/>
        </p:nvCxnSpPr>
        <p:spPr>
          <a:xfrm>
            <a:off x="502065" y="6046768"/>
            <a:ext cx="5580000" cy="0"/>
          </a:xfrm>
          <a:prstGeom prst="line">
            <a:avLst/>
          </a:prstGeom>
          <a:ln w="3175">
            <a:gradFill>
              <a:gsLst>
                <a:gs pos="85000">
                  <a:schemeClr val="bg1">
                    <a:lumMod val="50000"/>
                  </a:schemeClr>
                </a:gs>
                <a:gs pos="52500">
                  <a:schemeClr val="tx1"/>
                </a:gs>
                <a:gs pos="0">
                  <a:schemeClr val="bg1"/>
                </a:gs>
              </a:gsLst>
              <a:lin ang="7800000" scaled="0"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EC7B30F4-0705-F366-5776-035C0109BCA3}"/>
              </a:ext>
            </a:extLst>
          </p:cNvPr>
          <p:cNvSpPr txBox="1"/>
          <p:nvPr/>
        </p:nvSpPr>
        <p:spPr>
          <a:xfrm>
            <a:off x="423304" y="1522777"/>
            <a:ext cx="4563056" cy="2862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400" dirty="0">
                <a:solidFill>
                  <a:srgbClr val="101D3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Показатели</a:t>
            </a:r>
          </a:p>
        </p:txBody>
      </p:sp>
      <p:sp>
        <p:nvSpPr>
          <p:cNvPr id="134" name="Скругленный прямоугольник 24">
            <a:extLst>
              <a:ext uri="{FF2B5EF4-FFF2-40B4-BE49-F238E27FC236}">
                <a16:creationId xmlns:a16="http://schemas.microsoft.com/office/drawing/2014/main" id="{E48F781C-F19A-4B24-84F2-ECAF608524C5}"/>
              </a:ext>
            </a:extLst>
          </p:cNvPr>
          <p:cNvSpPr/>
          <p:nvPr/>
        </p:nvSpPr>
        <p:spPr>
          <a:xfrm>
            <a:off x="515938" y="1802682"/>
            <a:ext cx="2406724" cy="990810"/>
          </a:xfrm>
          <a:prstGeom prst="roundRect">
            <a:avLst>
              <a:gd name="adj" fmla="val 12290"/>
            </a:avLst>
          </a:pr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marL="0" marR="0" lvl="0" indent="0" algn="ctr" defTabSz="825417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Helvetica Neue Medium"/>
            </a:endParaRPr>
          </a:p>
        </p:txBody>
      </p:sp>
      <p:grpSp>
        <p:nvGrpSpPr>
          <p:cNvPr id="138" name="Группа 137">
            <a:extLst>
              <a:ext uri="{FF2B5EF4-FFF2-40B4-BE49-F238E27FC236}">
                <a16:creationId xmlns:a16="http://schemas.microsoft.com/office/drawing/2014/main" id="{8D2DBD80-1CB8-FEED-F545-A24F339B0E2E}"/>
              </a:ext>
            </a:extLst>
          </p:cNvPr>
          <p:cNvGrpSpPr/>
          <p:nvPr/>
        </p:nvGrpSpPr>
        <p:grpSpPr>
          <a:xfrm>
            <a:off x="555823" y="2008403"/>
            <a:ext cx="2723877" cy="558042"/>
            <a:chOff x="555823" y="2734125"/>
            <a:chExt cx="2723877" cy="558042"/>
          </a:xfrm>
        </p:grpSpPr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0740F754-ECB8-FE13-75A7-664EE469A5B3}"/>
                </a:ext>
              </a:extLst>
            </p:cNvPr>
            <p:cNvSpPr txBox="1"/>
            <p:nvPr/>
          </p:nvSpPr>
          <p:spPr>
            <a:xfrm>
              <a:off x="578505" y="2734125"/>
              <a:ext cx="1331651" cy="40011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>
              <a:defPPr marL="0" marR="0" indent="0" algn="l" defTabSz="457223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9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algn="l">
                <a:defRPr sz="1200" b="0">
                  <a:latin typeface="TT Moscow Economy"/>
                </a:defRPr>
              </a:lvl1pPr>
            </a:lstStyle>
            <a:p>
              <a:r>
                <a:rPr lang="ru-RU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ХХХ</a:t>
              </a:r>
              <a:r>
                <a:rPr lang="ru-RU" sz="1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млн ₽ </a:t>
              </a:r>
            </a:p>
          </p:txBody>
        </p:sp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445154FB-1BB3-77D5-A11F-9DEDE4D4BE16}"/>
                </a:ext>
              </a:extLst>
            </p:cNvPr>
            <p:cNvSpPr txBox="1"/>
            <p:nvPr/>
          </p:nvSpPr>
          <p:spPr>
            <a:xfrm>
              <a:off x="555823" y="3045946"/>
              <a:ext cx="2723877" cy="24622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>
              <a:defPPr marL="0" marR="0" indent="0" algn="l" defTabSz="457223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9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algn="l">
                <a:defRPr sz="1200" b="0">
                  <a:latin typeface="TT Moscow Economy"/>
                </a:defRPr>
              </a:lvl1pPr>
            </a:lstStyle>
            <a:p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Общий объем инвестиций в проект</a:t>
              </a:r>
            </a:p>
          </p:txBody>
        </p:sp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64BFBCE7-4F14-DD5B-121C-27DEB27936CE}"/>
              </a:ext>
            </a:extLst>
          </p:cNvPr>
          <p:cNvGrpSpPr/>
          <p:nvPr/>
        </p:nvGrpSpPr>
        <p:grpSpPr>
          <a:xfrm>
            <a:off x="513305" y="2863794"/>
            <a:ext cx="2406723" cy="961671"/>
            <a:chOff x="4310040" y="2863794"/>
            <a:chExt cx="2406723" cy="961671"/>
          </a:xfrm>
        </p:grpSpPr>
        <p:sp>
          <p:nvSpPr>
            <p:cNvPr id="154" name="Скругленный прямоугольник 24">
              <a:extLst>
                <a:ext uri="{FF2B5EF4-FFF2-40B4-BE49-F238E27FC236}">
                  <a16:creationId xmlns:a16="http://schemas.microsoft.com/office/drawing/2014/main" id="{F242F78A-A28B-4A9A-8BC2-6642A5B271F6}"/>
                </a:ext>
              </a:extLst>
            </p:cNvPr>
            <p:cNvSpPr/>
            <p:nvPr/>
          </p:nvSpPr>
          <p:spPr>
            <a:xfrm>
              <a:off x="4310040" y="2863794"/>
              <a:ext cx="2406723" cy="961671"/>
            </a:xfrm>
            <a:prstGeom prst="roundRect">
              <a:avLst>
                <a:gd name="adj" fmla="val 12290"/>
              </a:avLst>
            </a:prstGeom>
            <a:solidFill>
              <a:schemeClr val="tx2">
                <a:lumMod val="10000"/>
                <a:lumOff val="9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noAutofit/>
            </a:bodyPr>
            <a:lstStyle/>
            <a:p>
              <a:pPr marL="0" marR="0" lvl="0" indent="0" algn="ctr" defTabSz="825417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32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 Medium"/>
              </a:endParaRPr>
            </a:p>
          </p:txBody>
        </p:sp>
        <p:sp>
          <p:nvSpPr>
            <p:cNvPr id="156" name="TextBox 155">
              <a:extLst>
                <a:ext uri="{FF2B5EF4-FFF2-40B4-BE49-F238E27FC236}">
                  <a16:creationId xmlns:a16="http://schemas.microsoft.com/office/drawing/2014/main" id="{CB63C6BA-25A1-488E-8EA5-35CAFAF4CBED}"/>
                </a:ext>
              </a:extLst>
            </p:cNvPr>
            <p:cNvSpPr txBox="1"/>
            <p:nvPr/>
          </p:nvSpPr>
          <p:spPr>
            <a:xfrm>
              <a:off x="4337565" y="2988246"/>
              <a:ext cx="1331651" cy="40011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>
              <a:defPPr marL="0" marR="0" indent="0" algn="l" defTabSz="457223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9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algn="l">
                <a:defRPr sz="1200" b="0">
                  <a:latin typeface="TT Moscow Economy"/>
                </a:defRPr>
              </a:lvl1pPr>
            </a:lstStyle>
            <a:p>
              <a:r>
                <a:rPr lang="ru-RU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ХХХ</a:t>
              </a:r>
              <a:r>
                <a:rPr lang="ru-RU" sz="1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млн ₽ </a:t>
              </a:r>
            </a:p>
          </p:txBody>
        </p:sp>
        <p:sp>
          <p:nvSpPr>
            <p:cNvPr id="157" name="TextBox 156">
              <a:extLst>
                <a:ext uri="{FF2B5EF4-FFF2-40B4-BE49-F238E27FC236}">
                  <a16:creationId xmlns:a16="http://schemas.microsoft.com/office/drawing/2014/main" id="{4790E541-E73A-72AE-AFF1-0AE2A30801E1}"/>
                </a:ext>
              </a:extLst>
            </p:cNvPr>
            <p:cNvSpPr txBox="1"/>
            <p:nvPr/>
          </p:nvSpPr>
          <p:spPr>
            <a:xfrm>
              <a:off x="4321288" y="3314281"/>
              <a:ext cx="2395475" cy="2308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>
              <a:defPPr marL="0" marR="0" indent="0" algn="l" defTabSz="457223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9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algn="l">
                <a:defRPr sz="1200" b="0">
                  <a:latin typeface="TT Moscow Economy"/>
                </a:defRPr>
              </a:lvl1pPr>
            </a:lstStyle>
            <a:p>
              <a:pPr>
                <a:lnSpc>
                  <a:spcPct val="90000"/>
                </a:lnSpc>
              </a:pPr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Запрашиваемый на поддержку КД</a:t>
              </a:r>
            </a:p>
          </p:txBody>
        </p:sp>
      </p:grpSp>
      <p:grpSp>
        <p:nvGrpSpPr>
          <p:cNvPr id="158" name="Группа 157">
            <a:extLst>
              <a:ext uri="{FF2B5EF4-FFF2-40B4-BE49-F238E27FC236}">
                <a16:creationId xmlns:a16="http://schemas.microsoft.com/office/drawing/2014/main" id="{2F60E98D-64E8-2058-32D7-D7011DE46B89}"/>
              </a:ext>
            </a:extLst>
          </p:cNvPr>
          <p:cNvGrpSpPr/>
          <p:nvPr/>
        </p:nvGrpSpPr>
        <p:grpSpPr>
          <a:xfrm>
            <a:off x="2957405" y="2000142"/>
            <a:ext cx="1583198" cy="573998"/>
            <a:chOff x="3237587" y="2733558"/>
            <a:chExt cx="1583198" cy="573998"/>
          </a:xfrm>
        </p:grpSpPr>
        <p:sp>
          <p:nvSpPr>
            <p:cNvPr id="160" name="TextBox 159">
              <a:extLst>
                <a:ext uri="{FF2B5EF4-FFF2-40B4-BE49-F238E27FC236}">
                  <a16:creationId xmlns:a16="http://schemas.microsoft.com/office/drawing/2014/main" id="{CAF46791-5C33-3F98-45AE-586397277718}"/>
                </a:ext>
              </a:extLst>
            </p:cNvPr>
            <p:cNvSpPr txBox="1"/>
            <p:nvPr/>
          </p:nvSpPr>
          <p:spPr>
            <a:xfrm>
              <a:off x="3237587" y="3061335"/>
              <a:ext cx="1583198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 defTabSz="1491151"/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Собственные средства</a:t>
              </a:r>
            </a:p>
          </p:txBody>
        </p:sp>
        <p:sp>
          <p:nvSpPr>
            <p:cNvPr id="165" name="TextBox 164">
              <a:extLst>
                <a:ext uri="{FF2B5EF4-FFF2-40B4-BE49-F238E27FC236}">
                  <a16:creationId xmlns:a16="http://schemas.microsoft.com/office/drawing/2014/main" id="{8021CF45-817C-5731-E978-8EE877F02EC4}"/>
                </a:ext>
              </a:extLst>
            </p:cNvPr>
            <p:cNvSpPr txBox="1"/>
            <p:nvPr/>
          </p:nvSpPr>
          <p:spPr>
            <a:xfrm>
              <a:off x="3237587" y="2733558"/>
              <a:ext cx="1344203" cy="40011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>
              <a:defPPr marL="0" marR="0" indent="0" algn="l" defTabSz="457223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9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algn="l">
                <a:defRPr sz="1800" b="0">
                  <a:latin typeface="TT Moscow Economy"/>
                </a:defRPr>
              </a:lvl1pPr>
            </a:lstStyle>
            <a:p>
              <a:r>
                <a:rPr lang="ru-RU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ХХХ</a:t>
              </a:r>
              <a:r>
                <a:rPr lang="ru-RU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млн ₽ </a:t>
              </a:r>
              <a:endParaRPr lang="ru-RU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6" name="Группа 165">
            <a:extLst>
              <a:ext uri="{FF2B5EF4-FFF2-40B4-BE49-F238E27FC236}">
                <a16:creationId xmlns:a16="http://schemas.microsoft.com/office/drawing/2014/main" id="{4E4AC5B4-F758-6542-0045-6F9199C7C894}"/>
              </a:ext>
            </a:extLst>
          </p:cNvPr>
          <p:cNvGrpSpPr/>
          <p:nvPr/>
        </p:nvGrpSpPr>
        <p:grpSpPr>
          <a:xfrm>
            <a:off x="4650010" y="2006857"/>
            <a:ext cx="1421444" cy="563435"/>
            <a:chOff x="4737862" y="2263231"/>
            <a:chExt cx="1421444" cy="563435"/>
          </a:xfrm>
        </p:grpSpPr>
        <p:sp>
          <p:nvSpPr>
            <p:cNvPr id="167" name="TextBox 166">
              <a:extLst>
                <a:ext uri="{FF2B5EF4-FFF2-40B4-BE49-F238E27FC236}">
                  <a16:creationId xmlns:a16="http://schemas.microsoft.com/office/drawing/2014/main" id="{5E79AA3C-2471-BD0D-8B67-63BB4BBA2B9F}"/>
                </a:ext>
              </a:extLst>
            </p:cNvPr>
            <p:cNvSpPr txBox="1"/>
            <p:nvPr/>
          </p:nvSpPr>
          <p:spPr>
            <a:xfrm>
              <a:off x="4737862" y="2580445"/>
              <a:ext cx="1421444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 defTabSz="1491151"/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Кредитные средства</a:t>
              </a:r>
            </a:p>
          </p:txBody>
        </p:sp>
        <p:sp>
          <p:nvSpPr>
            <p:cNvPr id="168" name="TextBox 167">
              <a:extLst>
                <a:ext uri="{FF2B5EF4-FFF2-40B4-BE49-F238E27FC236}">
                  <a16:creationId xmlns:a16="http://schemas.microsoft.com/office/drawing/2014/main" id="{DF17E378-9500-2E0A-6B81-2A0C65BA1F9F}"/>
                </a:ext>
              </a:extLst>
            </p:cNvPr>
            <p:cNvSpPr txBox="1"/>
            <p:nvPr/>
          </p:nvSpPr>
          <p:spPr>
            <a:xfrm>
              <a:off x="4737862" y="2263231"/>
              <a:ext cx="1344203" cy="3693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>
              <a:defPPr marL="0" marR="0" indent="0" algn="l" defTabSz="457223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9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algn="l">
                <a:defRPr sz="1800" b="0">
                  <a:latin typeface="TT Moscow Economy"/>
                </a:defRPr>
              </a:lvl1pPr>
            </a:lstStyle>
            <a:p>
              <a:r>
                <a:rPr lang="ru-RU" b="1" dirty="0">
                  <a:latin typeface="Arial" panose="020B0604020202020204" pitchFamily="34" charset="0"/>
                  <a:cs typeface="Arial" panose="020B0604020202020204" pitchFamily="34" charset="0"/>
                </a:rPr>
                <a:t>ХХХ </a:t>
              </a:r>
              <a:r>
                <a:rPr lang="ru-RU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млн ₽ </a:t>
              </a:r>
            </a:p>
          </p:txBody>
        </p:sp>
      </p:grpSp>
      <p:sp>
        <p:nvSpPr>
          <p:cNvPr id="169" name="Скругленный прямоугольник 24">
            <a:extLst>
              <a:ext uri="{FF2B5EF4-FFF2-40B4-BE49-F238E27FC236}">
                <a16:creationId xmlns:a16="http://schemas.microsoft.com/office/drawing/2014/main" id="{B367D78E-D3B8-90BD-1240-7239069DD926}"/>
              </a:ext>
            </a:extLst>
          </p:cNvPr>
          <p:cNvSpPr/>
          <p:nvPr/>
        </p:nvSpPr>
        <p:spPr>
          <a:xfrm>
            <a:off x="515938" y="1793157"/>
            <a:ext cx="5580062" cy="990810"/>
          </a:xfrm>
          <a:prstGeom prst="roundRect">
            <a:avLst>
              <a:gd name="adj" fmla="val 12290"/>
            </a:avLst>
          </a:prstGeom>
          <a:noFill/>
          <a:ln w="12700" cap="flat">
            <a:solidFill>
              <a:srgbClr val="101D37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marL="0" marR="0" lvl="0" indent="0" algn="ctr" defTabSz="825417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C87521D-AB31-F8D5-CA35-2DD34C054CE9}"/>
              </a:ext>
            </a:extLst>
          </p:cNvPr>
          <p:cNvSpPr txBox="1"/>
          <p:nvPr/>
        </p:nvSpPr>
        <p:spPr>
          <a:xfrm>
            <a:off x="6438475" y="1248425"/>
            <a:ext cx="5362083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lnSpc>
                <a:spcPct val="90000"/>
              </a:lnSpc>
              <a:defRPr sz="1600" b="1">
                <a:solidFill>
                  <a:srgbClr val="101D37"/>
                </a:solidFill>
                <a:latin typeface="TT Moscow Economy" panose="020B0604020202020204" charset="0"/>
              </a:defRPr>
            </a:lvl1pPr>
          </a:lstStyle>
          <a:p>
            <a:r>
              <a:rPr lang="ru-RU" sz="1200" b="0" dirty="0">
                <a:latin typeface="Arial" panose="020B0604020202020204" pitchFamily="34" charset="0"/>
                <a:cs typeface="Arial" panose="020B0604020202020204" pitchFamily="34" charset="0"/>
              </a:rPr>
              <a:t>Текстовое описание эффекта для города от меры поддержки, с акцентами на социальных, экономических и инфраструктурных улучшениях для жителей и территории в целом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4678F586-1AAC-7237-4728-574C6DA31477}"/>
              </a:ext>
            </a:extLst>
          </p:cNvPr>
          <p:cNvGrpSpPr/>
          <p:nvPr/>
        </p:nvGrpSpPr>
        <p:grpSpPr>
          <a:xfrm>
            <a:off x="3009156" y="2861752"/>
            <a:ext cx="3072909" cy="961671"/>
            <a:chOff x="3643854" y="2863794"/>
            <a:chExt cx="3072909" cy="961671"/>
          </a:xfrm>
        </p:grpSpPr>
        <p:sp>
          <p:nvSpPr>
            <p:cNvPr id="18" name="Скругленный прямоугольник 24">
              <a:extLst>
                <a:ext uri="{FF2B5EF4-FFF2-40B4-BE49-F238E27FC236}">
                  <a16:creationId xmlns:a16="http://schemas.microsoft.com/office/drawing/2014/main" id="{8ED1CFE0-5146-02BA-7AB1-7C1595617EB8}"/>
                </a:ext>
              </a:extLst>
            </p:cNvPr>
            <p:cNvSpPr/>
            <p:nvPr/>
          </p:nvSpPr>
          <p:spPr>
            <a:xfrm>
              <a:off x="3643854" y="2863794"/>
              <a:ext cx="3072909" cy="961671"/>
            </a:xfrm>
            <a:prstGeom prst="roundRect">
              <a:avLst>
                <a:gd name="adj" fmla="val 12290"/>
              </a:avLst>
            </a:prstGeom>
            <a:noFill/>
            <a:ln w="12700" cap="flat">
              <a:solidFill>
                <a:schemeClr val="bg1">
                  <a:lumMod val="50000"/>
                </a:scheme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noAutofit/>
            </a:bodyPr>
            <a:lstStyle/>
            <a:p>
              <a:pPr marL="0" marR="0" lvl="0" indent="0" algn="ctr" defTabSz="825417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32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 Medium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F788883-EE11-F14C-CF89-DA97686EE949}"/>
                </a:ext>
              </a:extLst>
            </p:cNvPr>
            <p:cNvSpPr txBox="1"/>
            <p:nvPr/>
          </p:nvSpPr>
          <p:spPr>
            <a:xfrm>
              <a:off x="3682620" y="2988246"/>
              <a:ext cx="1331651" cy="40011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>
              <a:defPPr marL="0" marR="0" indent="0" algn="l" defTabSz="457223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9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algn="l">
                <a:defRPr sz="1200" b="0">
                  <a:latin typeface="TT Moscow Economy"/>
                </a:defRPr>
              </a:lvl1pPr>
            </a:lstStyle>
            <a:p>
              <a:r>
                <a:rPr lang="ru-RU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ХХХ</a:t>
              </a:r>
              <a:r>
                <a:rPr lang="ru-RU" sz="1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млн ₽ 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922156B-A991-5430-7E06-2F70E742ECDC}"/>
                </a:ext>
              </a:extLst>
            </p:cNvPr>
            <p:cNvSpPr txBox="1"/>
            <p:nvPr/>
          </p:nvSpPr>
          <p:spPr>
            <a:xfrm>
              <a:off x="3666343" y="3314281"/>
              <a:ext cx="3039809" cy="3693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>
              <a:defPPr marL="0" marR="0" indent="0" algn="l" defTabSz="457223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9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algn="l">
                <a:defRPr sz="1200" b="0">
                  <a:latin typeface="TT Moscow Economy"/>
                </a:defRPr>
              </a:lvl1pPr>
            </a:lstStyle>
            <a:p>
              <a:pPr>
                <a:lnSpc>
                  <a:spcPct val="90000"/>
                </a:lnSpc>
              </a:pPr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Действующие КД на поддержке Фонда </a:t>
              </a:r>
              <a:b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(при наличии)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11BFDCF6-66E5-E1A7-5914-4EFC77CC13B2}"/>
              </a:ext>
            </a:extLst>
          </p:cNvPr>
          <p:cNvSpPr txBox="1"/>
          <p:nvPr/>
        </p:nvSpPr>
        <p:spPr>
          <a:xfrm>
            <a:off x="3042188" y="6164538"/>
            <a:ext cx="292622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491002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Лимит поддержки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74FAE55-E019-C813-C138-9413BEFB4DED}"/>
              </a:ext>
            </a:extLst>
          </p:cNvPr>
          <p:cNvSpPr txBox="1"/>
          <p:nvPr/>
        </p:nvSpPr>
        <p:spPr>
          <a:xfrm>
            <a:off x="574023" y="6133760"/>
            <a:ext cx="180830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491002" hangingPunct="0">
              <a:defRPr/>
            </a:pPr>
            <a:r>
              <a:rPr lang="ru-RU" sz="1400" kern="0" dirty="0"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Х млн ₽ </a:t>
            </a:r>
          </a:p>
        </p:txBody>
      </p: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id="{E4E0FB5E-0654-81B6-97F4-C434CDDC4933}"/>
              </a:ext>
            </a:extLst>
          </p:cNvPr>
          <p:cNvCxnSpPr>
            <a:cxnSpLocks/>
          </p:cNvCxnSpPr>
          <p:nvPr/>
        </p:nvCxnSpPr>
        <p:spPr>
          <a:xfrm>
            <a:off x="502065" y="6480796"/>
            <a:ext cx="5580000" cy="0"/>
          </a:xfrm>
          <a:prstGeom prst="line">
            <a:avLst/>
          </a:prstGeom>
          <a:ln w="3175">
            <a:gradFill>
              <a:gsLst>
                <a:gs pos="85000">
                  <a:schemeClr val="bg1">
                    <a:lumMod val="50000"/>
                  </a:schemeClr>
                </a:gs>
                <a:gs pos="52500">
                  <a:schemeClr val="tx1"/>
                </a:gs>
                <a:gs pos="0">
                  <a:schemeClr val="bg1"/>
                </a:gs>
              </a:gsLst>
              <a:lin ang="7800000" scaled="0"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Полилиния: фигура 42">
            <a:extLst>
              <a:ext uri="{FF2B5EF4-FFF2-40B4-BE49-F238E27FC236}">
                <a16:creationId xmlns:a16="http://schemas.microsoft.com/office/drawing/2014/main" id="{3CA7BAFA-99C1-1691-66A3-5FC3AF40F2A6}"/>
              </a:ext>
            </a:extLst>
          </p:cNvPr>
          <p:cNvSpPr/>
          <p:nvPr/>
        </p:nvSpPr>
        <p:spPr>
          <a:xfrm>
            <a:off x="6546122" y="1856565"/>
            <a:ext cx="5310916" cy="2229138"/>
          </a:xfrm>
          <a:custGeom>
            <a:avLst/>
            <a:gdLst>
              <a:gd name="connsiteX0" fmla="*/ 2853675 w 5385170"/>
              <a:gd name="connsiteY0" fmla="*/ 1149138 h 2229138"/>
              <a:gd name="connsiteX1" fmla="*/ 5252438 w 5385170"/>
              <a:gd name="connsiteY1" fmla="*/ 1149138 h 2229138"/>
              <a:gd name="connsiteX2" fmla="*/ 5385170 w 5385170"/>
              <a:gd name="connsiteY2" fmla="*/ 1281870 h 2229138"/>
              <a:gd name="connsiteX3" fmla="*/ 5385170 w 5385170"/>
              <a:gd name="connsiteY3" fmla="*/ 2096406 h 2229138"/>
              <a:gd name="connsiteX4" fmla="*/ 5252438 w 5385170"/>
              <a:gd name="connsiteY4" fmla="*/ 2229138 h 2229138"/>
              <a:gd name="connsiteX5" fmla="*/ 2853675 w 5385170"/>
              <a:gd name="connsiteY5" fmla="*/ 2229138 h 2229138"/>
              <a:gd name="connsiteX6" fmla="*/ 2720943 w 5385170"/>
              <a:gd name="connsiteY6" fmla="*/ 2096406 h 2229138"/>
              <a:gd name="connsiteX7" fmla="*/ 2720943 w 5385170"/>
              <a:gd name="connsiteY7" fmla="*/ 1281870 h 2229138"/>
              <a:gd name="connsiteX8" fmla="*/ 2853675 w 5385170"/>
              <a:gd name="connsiteY8" fmla="*/ 1149138 h 2229138"/>
              <a:gd name="connsiteX9" fmla="*/ 132732 w 5385170"/>
              <a:gd name="connsiteY9" fmla="*/ 1149138 h 2229138"/>
              <a:gd name="connsiteX10" fmla="*/ 2531495 w 5385170"/>
              <a:gd name="connsiteY10" fmla="*/ 1149138 h 2229138"/>
              <a:gd name="connsiteX11" fmla="*/ 2664227 w 5385170"/>
              <a:gd name="connsiteY11" fmla="*/ 1281870 h 2229138"/>
              <a:gd name="connsiteX12" fmla="*/ 2664227 w 5385170"/>
              <a:gd name="connsiteY12" fmla="*/ 2096406 h 2229138"/>
              <a:gd name="connsiteX13" fmla="*/ 2531495 w 5385170"/>
              <a:gd name="connsiteY13" fmla="*/ 2229138 h 2229138"/>
              <a:gd name="connsiteX14" fmla="*/ 132732 w 5385170"/>
              <a:gd name="connsiteY14" fmla="*/ 2229138 h 2229138"/>
              <a:gd name="connsiteX15" fmla="*/ 0 w 5385170"/>
              <a:gd name="connsiteY15" fmla="*/ 2096406 h 2229138"/>
              <a:gd name="connsiteX16" fmla="*/ 0 w 5385170"/>
              <a:gd name="connsiteY16" fmla="*/ 1281870 h 2229138"/>
              <a:gd name="connsiteX17" fmla="*/ 132732 w 5385170"/>
              <a:gd name="connsiteY17" fmla="*/ 1149138 h 2229138"/>
              <a:gd name="connsiteX18" fmla="*/ 2853675 w 5385170"/>
              <a:gd name="connsiteY18" fmla="*/ 0 h 2229138"/>
              <a:gd name="connsiteX19" fmla="*/ 5252438 w 5385170"/>
              <a:gd name="connsiteY19" fmla="*/ 0 h 2229138"/>
              <a:gd name="connsiteX20" fmla="*/ 5385170 w 5385170"/>
              <a:gd name="connsiteY20" fmla="*/ 132732 h 2229138"/>
              <a:gd name="connsiteX21" fmla="*/ 5385170 w 5385170"/>
              <a:gd name="connsiteY21" fmla="*/ 947268 h 2229138"/>
              <a:gd name="connsiteX22" fmla="*/ 5252438 w 5385170"/>
              <a:gd name="connsiteY22" fmla="*/ 1080000 h 2229138"/>
              <a:gd name="connsiteX23" fmla="*/ 2853675 w 5385170"/>
              <a:gd name="connsiteY23" fmla="*/ 1080000 h 2229138"/>
              <a:gd name="connsiteX24" fmla="*/ 2720943 w 5385170"/>
              <a:gd name="connsiteY24" fmla="*/ 947268 h 2229138"/>
              <a:gd name="connsiteX25" fmla="*/ 2720943 w 5385170"/>
              <a:gd name="connsiteY25" fmla="*/ 132732 h 2229138"/>
              <a:gd name="connsiteX26" fmla="*/ 2853675 w 5385170"/>
              <a:gd name="connsiteY26" fmla="*/ 0 h 2229138"/>
              <a:gd name="connsiteX27" fmla="*/ 132732 w 5385170"/>
              <a:gd name="connsiteY27" fmla="*/ 0 h 2229138"/>
              <a:gd name="connsiteX28" fmla="*/ 2531495 w 5385170"/>
              <a:gd name="connsiteY28" fmla="*/ 0 h 2229138"/>
              <a:gd name="connsiteX29" fmla="*/ 2664227 w 5385170"/>
              <a:gd name="connsiteY29" fmla="*/ 132732 h 2229138"/>
              <a:gd name="connsiteX30" fmla="*/ 2664227 w 5385170"/>
              <a:gd name="connsiteY30" fmla="*/ 947268 h 2229138"/>
              <a:gd name="connsiteX31" fmla="*/ 2531495 w 5385170"/>
              <a:gd name="connsiteY31" fmla="*/ 1080000 h 2229138"/>
              <a:gd name="connsiteX32" fmla="*/ 132732 w 5385170"/>
              <a:gd name="connsiteY32" fmla="*/ 1080000 h 2229138"/>
              <a:gd name="connsiteX33" fmla="*/ 0 w 5385170"/>
              <a:gd name="connsiteY33" fmla="*/ 947268 h 2229138"/>
              <a:gd name="connsiteX34" fmla="*/ 0 w 5385170"/>
              <a:gd name="connsiteY34" fmla="*/ 132732 h 2229138"/>
              <a:gd name="connsiteX35" fmla="*/ 132732 w 5385170"/>
              <a:gd name="connsiteY35" fmla="*/ 0 h 222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385170" h="2229138">
                <a:moveTo>
                  <a:pt x="2853675" y="1149138"/>
                </a:moveTo>
                <a:lnTo>
                  <a:pt x="5252438" y="1149138"/>
                </a:lnTo>
                <a:cubicBezTo>
                  <a:pt x="5325744" y="1149138"/>
                  <a:pt x="5385170" y="1208564"/>
                  <a:pt x="5385170" y="1281870"/>
                </a:cubicBezTo>
                <a:lnTo>
                  <a:pt x="5385170" y="2096406"/>
                </a:lnTo>
                <a:cubicBezTo>
                  <a:pt x="5385170" y="2169712"/>
                  <a:pt x="5325744" y="2229138"/>
                  <a:pt x="5252438" y="2229138"/>
                </a:cubicBezTo>
                <a:lnTo>
                  <a:pt x="2853675" y="2229138"/>
                </a:lnTo>
                <a:cubicBezTo>
                  <a:pt x="2780369" y="2229138"/>
                  <a:pt x="2720943" y="2169712"/>
                  <a:pt x="2720943" y="2096406"/>
                </a:cubicBezTo>
                <a:lnTo>
                  <a:pt x="2720943" y="1281870"/>
                </a:lnTo>
                <a:cubicBezTo>
                  <a:pt x="2720943" y="1208564"/>
                  <a:pt x="2780369" y="1149138"/>
                  <a:pt x="2853675" y="1149138"/>
                </a:cubicBezTo>
                <a:close/>
                <a:moveTo>
                  <a:pt x="132732" y="1149138"/>
                </a:moveTo>
                <a:lnTo>
                  <a:pt x="2531495" y="1149138"/>
                </a:lnTo>
                <a:cubicBezTo>
                  <a:pt x="2604801" y="1149138"/>
                  <a:pt x="2664227" y="1208564"/>
                  <a:pt x="2664227" y="1281870"/>
                </a:cubicBezTo>
                <a:lnTo>
                  <a:pt x="2664227" y="2096406"/>
                </a:lnTo>
                <a:cubicBezTo>
                  <a:pt x="2664227" y="2169712"/>
                  <a:pt x="2604801" y="2229138"/>
                  <a:pt x="2531495" y="2229138"/>
                </a:cubicBezTo>
                <a:lnTo>
                  <a:pt x="132732" y="2229138"/>
                </a:lnTo>
                <a:cubicBezTo>
                  <a:pt x="59426" y="2229138"/>
                  <a:pt x="0" y="2169712"/>
                  <a:pt x="0" y="2096406"/>
                </a:cubicBezTo>
                <a:lnTo>
                  <a:pt x="0" y="1281870"/>
                </a:lnTo>
                <a:cubicBezTo>
                  <a:pt x="0" y="1208564"/>
                  <a:pt x="59426" y="1149138"/>
                  <a:pt x="132732" y="1149138"/>
                </a:cubicBezTo>
                <a:close/>
                <a:moveTo>
                  <a:pt x="2853675" y="0"/>
                </a:moveTo>
                <a:lnTo>
                  <a:pt x="5252438" y="0"/>
                </a:lnTo>
                <a:cubicBezTo>
                  <a:pt x="5325744" y="0"/>
                  <a:pt x="5385170" y="59426"/>
                  <a:pt x="5385170" y="132732"/>
                </a:cubicBezTo>
                <a:lnTo>
                  <a:pt x="5385170" y="947268"/>
                </a:lnTo>
                <a:cubicBezTo>
                  <a:pt x="5385170" y="1020574"/>
                  <a:pt x="5325744" y="1080000"/>
                  <a:pt x="5252438" y="1080000"/>
                </a:cubicBezTo>
                <a:lnTo>
                  <a:pt x="2853675" y="1080000"/>
                </a:lnTo>
                <a:cubicBezTo>
                  <a:pt x="2780369" y="1080000"/>
                  <a:pt x="2720943" y="1020574"/>
                  <a:pt x="2720943" y="947268"/>
                </a:cubicBezTo>
                <a:lnTo>
                  <a:pt x="2720943" y="132732"/>
                </a:lnTo>
                <a:cubicBezTo>
                  <a:pt x="2720943" y="59426"/>
                  <a:pt x="2780369" y="0"/>
                  <a:pt x="2853675" y="0"/>
                </a:cubicBezTo>
                <a:close/>
                <a:moveTo>
                  <a:pt x="132732" y="0"/>
                </a:moveTo>
                <a:lnTo>
                  <a:pt x="2531495" y="0"/>
                </a:lnTo>
                <a:cubicBezTo>
                  <a:pt x="2604801" y="0"/>
                  <a:pt x="2664227" y="59426"/>
                  <a:pt x="2664227" y="132732"/>
                </a:cubicBezTo>
                <a:lnTo>
                  <a:pt x="2664227" y="947268"/>
                </a:lnTo>
                <a:cubicBezTo>
                  <a:pt x="2664227" y="1020574"/>
                  <a:pt x="2604801" y="1080000"/>
                  <a:pt x="2531495" y="1080000"/>
                </a:cubicBezTo>
                <a:lnTo>
                  <a:pt x="132732" y="1080000"/>
                </a:lnTo>
                <a:cubicBezTo>
                  <a:pt x="59426" y="1080000"/>
                  <a:pt x="0" y="1020574"/>
                  <a:pt x="0" y="947268"/>
                </a:cubicBezTo>
                <a:lnTo>
                  <a:pt x="0" y="132732"/>
                </a:lnTo>
                <a:cubicBezTo>
                  <a:pt x="0" y="59426"/>
                  <a:pt x="59426" y="0"/>
                  <a:pt x="132732" y="0"/>
                </a:cubicBezTo>
                <a:close/>
              </a:path>
            </a:pathLst>
          </a:custGeom>
          <a:solidFill>
            <a:srgbClr val="101D37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marL="0" marR="0" lvl="0" indent="0" algn="ctr" defTabSz="825417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Helvetica Neue Medium"/>
            </a:endParaRPr>
          </a:p>
        </p:txBody>
      </p:sp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B77542F0-E0C0-F724-503E-8812A3DBB9E3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3" r="2143"/>
          <a:stretch/>
        </p:blipFill>
        <p:spPr>
          <a:xfrm>
            <a:off x="8550433" y="2269035"/>
            <a:ext cx="1158246" cy="1391498"/>
          </a:xfrm>
          <a:custGeom>
            <a:avLst/>
            <a:gdLst>
              <a:gd name="connsiteX0" fmla="*/ 811750 w 1158246"/>
              <a:gd name="connsiteY0" fmla="*/ 736894 h 1391498"/>
              <a:gd name="connsiteX1" fmla="*/ 1158246 w 1158246"/>
              <a:gd name="connsiteY1" fmla="*/ 736894 h 1391498"/>
              <a:gd name="connsiteX2" fmla="*/ 1158246 w 1158246"/>
              <a:gd name="connsiteY2" fmla="*/ 1391498 h 1391498"/>
              <a:gd name="connsiteX3" fmla="*/ 680848 w 1158246"/>
              <a:gd name="connsiteY3" fmla="*/ 1391498 h 1391498"/>
              <a:gd name="connsiteX4" fmla="*/ 680848 w 1158246"/>
              <a:gd name="connsiteY4" fmla="*/ 869626 h 1391498"/>
              <a:gd name="connsiteX5" fmla="*/ 811750 w 1158246"/>
              <a:gd name="connsiteY5" fmla="*/ 736894 h 1391498"/>
              <a:gd name="connsiteX6" fmla="*/ 0 w 1158246"/>
              <a:gd name="connsiteY6" fmla="*/ 736894 h 1391498"/>
              <a:gd name="connsiteX7" fmla="*/ 494012 w 1158246"/>
              <a:gd name="connsiteY7" fmla="*/ 736894 h 1391498"/>
              <a:gd name="connsiteX8" fmla="*/ 624914 w 1158246"/>
              <a:gd name="connsiteY8" fmla="*/ 869626 h 1391498"/>
              <a:gd name="connsiteX9" fmla="*/ 624914 w 1158246"/>
              <a:gd name="connsiteY9" fmla="*/ 1391498 h 1391498"/>
              <a:gd name="connsiteX10" fmla="*/ 0 w 1158246"/>
              <a:gd name="connsiteY10" fmla="*/ 1391498 h 1391498"/>
              <a:gd name="connsiteX11" fmla="*/ 680848 w 1158246"/>
              <a:gd name="connsiteY11" fmla="*/ 0 h 1391498"/>
              <a:gd name="connsiteX12" fmla="*/ 1158246 w 1158246"/>
              <a:gd name="connsiteY12" fmla="*/ 0 h 1391498"/>
              <a:gd name="connsiteX13" fmla="*/ 1158246 w 1158246"/>
              <a:gd name="connsiteY13" fmla="*/ 667756 h 1391498"/>
              <a:gd name="connsiteX14" fmla="*/ 811750 w 1158246"/>
              <a:gd name="connsiteY14" fmla="*/ 667756 h 1391498"/>
              <a:gd name="connsiteX15" fmla="*/ 680848 w 1158246"/>
              <a:gd name="connsiteY15" fmla="*/ 535024 h 1391498"/>
              <a:gd name="connsiteX16" fmla="*/ 0 w 1158246"/>
              <a:gd name="connsiteY16" fmla="*/ 0 h 1391498"/>
              <a:gd name="connsiteX17" fmla="*/ 624914 w 1158246"/>
              <a:gd name="connsiteY17" fmla="*/ 0 h 1391498"/>
              <a:gd name="connsiteX18" fmla="*/ 624914 w 1158246"/>
              <a:gd name="connsiteY18" fmla="*/ 535024 h 1391498"/>
              <a:gd name="connsiteX19" fmla="*/ 494012 w 1158246"/>
              <a:gd name="connsiteY19" fmla="*/ 667756 h 1391498"/>
              <a:gd name="connsiteX20" fmla="*/ 0 w 1158246"/>
              <a:gd name="connsiteY20" fmla="*/ 667756 h 1391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158246" h="1391498">
                <a:moveTo>
                  <a:pt x="811750" y="736894"/>
                </a:moveTo>
                <a:lnTo>
                  <a:pt x="1158246" y="736894"/>
                </a:lnTo>
                <a:lnTo>
                  <a:pt x="1158246" y="1391498"/>
                </a:lnTo>
                <a:lnTo>
                  <a:pt x="680848" y="1391498"/>
                </a:lnTo>
                <a:lnTo>
                  <a:pt x="680848" y="869626"/>
                </a:lnTo>
                <a:cubicBezTo>
                  <a:pt x="680848" y="796320"/>
                  <a:pt x="739454" y="736894"/>
                  <a:pt x="811750" y="736894"/>
                </a:cubicBezTo>
                <a:close/>
                <a:moveTo>
                  <a:pt x="0" y="736894"/>
                </a:moveTo>
                <a:lnTo>
                  <a:pt x="494012" y="736894"/>
                </a:lnTo>
                <a:cubicBezTo>
                  <a:pt x="566308" y="736894"/>
                  <a:pt x="624914" y="796320"/>
                  <a:pt x="624914" y="869626"/>
                </a:cubicBezTo>
                <a:lnTo>
                  <a:pt x="624914" y="1391498"/>
                </a:lnTo>
                <a:lnTo>
                  <a:pt x="0" y="1391498"/>
                </a:lnTo>
                <a:close/>
                <a:moveTo>
                  <a:pt x="680848" y="0"/>
                </a:moveTo>
                <a:lnTo>
                  <a:pt x="1158246" y="0"/>
                </a:lnTo>
                <a:lnTo>
                  <a:pt x="1158246" y="667756"/>
                </a:lnTo>
                <a:lnTo>
                  <a:pt x="811750" y="667756"/>
                </a:lnTo>
                <a:cubicBezTo>
                  <a:pt x="739454" y="667756"/>
                  <a:pt x="680848" y="608330"/>
                  <a:pt x="680848" y="535024"/>
                </a:cubicBezTo>
                <a:close/>
                <a:moveTo>
                  <a:pt x="0" y="0"/>
                </a:moveTo>
                <a:lnTo>
                  <a:pt x="624914" y="0"/>
                </a:lnTo>
                <a:lnTo>
                  <a:pt x="624914" y="535024"/>
                </a:lnTo>
                <a:cubicBezTo>
                  <a:pt x="624914" y="608330"/>
                  <a:pt x="566308" y="667756"/>
                  <a:pt x="494012" y="667756"/>
                </a:cubicBezTo>
                <a:lnTo>
                  <a:pt x="0" y="667756"/>
                </a:lnTo>
                <a:close/>
              </a:path>
            </a:pathLst>
          </a:cu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26B36596-32C9-5478-FE4C-BA52A6850112}"/>
              </a:ext>
            </a:extLst>
          </p:cNvPr>
          <p:cNvSpPr txBox="1"/>
          <p:nvPr/>
        </p:nvSpPr>
        <p:spPr>
          <a:xfrm>
            <a:off x="6762306" y="2062573"/>
            <a:ext cx="1214848" cy="277000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/>
          <a:lstStyle/>
          <a:p>
            <a:pPr defTabSz="432563">
              <a:lnSpc>
                <a:spcPct val="90000"/>
              </a:lnSpc>
              <a:spcAft>
                <a:spcPts val="326"/>
              </a:spcAft>
              <a:defRPr/>
            </a:pP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ХХХ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чел.</a:t>
            </a:r>
            <a:endParaRPr lang="ru-RU" sz="600" b="1" kern="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  <a:p>
            <a:pPr defTabSz="432563">
              <a:lnSpc>
                <a:spcPct val="90000"/>
              </a:lnSpc>
              <a:spcAft>
                <a:spcPts val="326"/>
              </a:spcAft>
              <a:defRPr/>
            </a:pPr>
            <a:endParaRPr lang="ru-RU" sz="600" kern="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  <a:p>
            <a:pPr defTabSz="432563">
              <a:lnSpc>
                <a:spcPct val="90000"/>
              </a:lnSpc>
              <a:spcAft>
                <a:spcPts val="326"/>
              </a:spcAft>
              <a:defRPr/>
            </a:pPr>
            <a:endParaRPr lang="ru-RU" sz="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607119A-6868-8B5D-306A-78605EAAC7B6}"/>
              </a:ext>
            </a:extLst>
          </p:cNvPr>
          <p:cNvSpPr txBox="1"/>
          <p:nvPr/>
        </p:nvSpPr>
        <p:spPr>
          <a:xfrm>
            <a:off x="6662678" y="2287242"/>
            <a:ext cx="2672624" cy="24622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>
            <a:defPPr marL="0" marR="0" indent="0" algn="l" defTabSz="457223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ru-RU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1200" b="0">
                <a:solidFill>
                  <a:schemeClr val="bg1"/>
                </a:solidFill>
                <a:latin typeface="TT Moscow Economy"/>
              </a:defRPr>
            </a:lvl1pPr>
          </a:lstStyle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Создание рабочих мест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35B5B426-7BB1-6F1F-9546-03FB9435F474}"/>
              </a:ext>
            </a:extLst>
          </p:cNvPr>
          <p:cNvSpPr txBox="1"/>
          <p:nvPr/>
        </p:nvSpPr>
        <p:spPr>
          <a:xfrm>
            <a:off x="9483249" y="2062572"/>
            <a:ext cx="1214848" cy="277001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/>
          <a:lstStyle/>
          <a:p>
            <a:pPr defTabSz="432563">
              <a:lnSpc>
                <a:spcPct val="90000"/>
              </a:lnSpc>
              <a:spcAft>
                <a:spcPts val="326"/>
              </a:spcAft>
              <a:defRPr/>
            </a:pP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ХХХ</a:t>
            </a:r>
            <a:r>
              <a:rPr lang="ru-RU" b="1" dirty="0">
                <a:solidFill>
                  <a:srgbClr val="40CCE0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млн </a:t>
            </a:r>
            <a:r>
              <a:rPr lang="ru-RU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₽ </a:t>
            </a:r>
            <a:endParaRPr lang="ru-RU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  <a:p>
            <a:pPr defTabSz="432563">
              <a:lnSpc>
                <a:spcPct val="90000"/>
              </a:lnSpc>
              <a:spcAft>
                <a:spcPts val="326"/>
              </a:spcAft>
              <a:defRPr/>
            </a:pPr>
            <a:endParaRPr lang="ru-RU" sz="600" b="1" kern="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  <a:p>
            <a:pPr defTabSz="432563">
              <a:lnSpc>
                <a:spcPct val="90000"/>
              </a:lnSpc>
              <a:spcAft>
                <a:spcPts val="326"/>
              </a:spcAft>
              <a:defRPr/>
            </a:pPr>
            <a:endParaRPr lang="ru-RU" sz="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8ADE6341-F166-5B58-96B0-C84256B39EBC}"/>
              </a:ext>
            </a:extLst>
          </p:cNvPr>
          <p:cNvSpPr txBox="1"/>
          <p:nvPr/>
        </p:nvSpPr>
        <p:spPr>
          <a:xfrm>
            <a:off x="9383621" y="2287242"/>
            <a:ext cx="1953923" cy="40011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>
            <a:defPPr marL="0" marR="0" indent="0" algn="l" defTabSz="457223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ru-RU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1200" b="0">
                <a:solidFill>
                  <a:schemeClr val="bg1"/>
                </a:solidFill>
                <a:latin typeface="TT Moscow Economy"/>
              </a:defRPr>
            </a:lvl1pPr>
          </a:lstStyle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Объем уплаченных налогов </a:t>
            </a:r>
          </a:p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в бюджет г. Москвы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2673CD4-8E5A-8E08-7B2F-E6E1BDFB43A1}"/>
              </a:ext>
            </a:extLst>
          </p:cNvPr>
          <p:cNvSpPr txBox="1"/>
          <p:nvPr/>
        </p:nvSpPr>
        <p:spPr>
          <a:xfrm>
            <a:off x="6762306" y="3117461"/>
            <a:ext cx="1214848" cy="262531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/>
          <a:lstStyle/>
          <a:p>
            <a:pPr defTabSz="432563">
              <a:lnSpc>
                <a:spcPct val="90000"/>
              </a:lnSpc>
              <a:spcAft>
                <a:spcPts val="326"/>
              </a:spcAft>
              <a:defRPr/>
            </a:pP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ХХХ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чел.</a:t>
            </a:r>
            <a:endParaRPr lang="ru-RU" sz="600" b="1" kern="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  <a:p>
            <a:pPr defTabSz="432563">
              <a:lnSpc>
                <a:spcPct val="90000"/>
              </a:lnSpc>
              <a:spcAft>
                <a:spcPts val="326"/>
              </a:spcAft>
              <a:defRPr/>
            </a:pPr>
            <a:endParaRPr lang="ru-RU" sz="600" b="1" kern="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  <a:p>
            <a:pPr defTabSz="432563">
              <a:lnSpc>
                <a:spcPct val="90000"/>
              </a:lnSpc>
              <a:spcAft>
                <a:spcPts val="326"/>
              </a:spcAft>
              <a:defRPr/>
            </a:pPr>
            <a:endParaRPr lang="ru-RU" sz="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EE6ADEEA-5991-E5B9-8D08-5F7F9FB009AE}"/>
              </a:ext>
            </a:extLst>
          </p:cNvPr>
          <p:cNvSpPr txBox="1"/>
          <p:nvPr/>
        </p:nvSpPr>
        <p:spPr>
          <a:xfrm>
            <a:off x="6662678" y="3379992"/>
            <a:ext cx="2672624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>
            <a:defPPr marL="0" marR="0" indent="0" algn="l" defTabSz="457223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ru-RU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1200" b="0">
                <a:solidFill>
                  <a:schemeClr val="bg1"/>
                </a:solidFill>
                <a:latin typeface="TT Moscow Economy"/>
              </a:defRPr>
            </a:lvl1pPr>
          </a:lstStyle>
          <a:p>
            <a:pPr>
              <a:lnSpc>
                <a:spcPct val="90000"/>
              </a:lnSpc>
            </a:pPr>
            <a:r>
              <a:rPr lang="ru-RU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Потенциальная </a:t>
            </a:r>
            <a:br>
              <a:rPr lang="ru-RU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посещаемость объекта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ACF5298C-2696-D1D7-1F5A-3C5CF941303C}"/>
              </a:ext>
            </a:extLst>
          </p:cNvPr>
          <p:cNvSpPr txBox="1"/>
          <p:nvPr/>
        </p:nvSpPr>
        <p:spPr>
          <a:xfrm>
            <a:off x="9483249" y="3117461"/>
            <a:ext cx="1214848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/>
          <a:lstStyle/>
          <a:p>
            <a:pPr defTabSz="432563">
              <a:lnSpc>
                <a:spcPct val="90000"/>
              </a:lnSpc>
              <a:spcAft>
                <a:spcPts val="326"/>
              </a:spcAft>
              <a:defRPr/>
            </a:pP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ХХХ</a:t>
            </a:r>
            <a:r>
              <a:rPr lang="ru-RU" b="1" dirty="0">
                <a:solidFill>
                  <a:srgbClr val="40CCE0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часов</a:t>
            </a:r>
          </a:p>
          <a:p>
            <a:pPr defTabSz="432563">
              <a:lnSpc>
                <a:spcPct val="90000"/>
              </a:lnSpc>
              <a:spcAft>
                <a:spcPts val="326"/>
              </a:spcAft>
              <a:defRPr/>
            </a:pPr>
            <a:endParaRPr lang="ru-RU" sz="600" b="1" kern="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  <a:p>
            <a:pPr defTabSz="432563">
              <a:lnSpc>
                <a:spcPct val="90000"/>
              </a:lnSpc>
              <a:spcAft>
                <a:spcPts val="326"/>
              </a:spcAft>
              <a:defRPr/>
            </a:pPr>
            <a:endParaRPr lang="ru-RU" sz="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6E214D32-178E-C59A-919E-B90FAB35E202}"/>
              </a:ext>
            </a:extLst>
          </p:cNvPr>
          <p:cNvSpPr txBox="1"/>
          <p:nvPr/>
        </p:nvSpPr>
        <p:spPr>
          <a:xfrm>
            <a:off x="9383621" y="3379992"/>
            <a:ext cx="2329369" cy="6463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>
            <a:defPPr marL="0" marR="0" indent="0" algn="l" defTabSz="457223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ru-RU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1200" b="0">
                <a:solidFill>
                  <a:schemeClr val="bg1"/>
                </a:solidFill>
                <a:latin typeface="TT Moscow Economy"/>
              </a:defRPr>
            </a:lvl1pPr>
          </a:lstStyle>
          <a:p>
            <a:pPr>
              <a:lnSpc>
                <a:spcPct val="90000"/>
              </a:lnSpc>
            </a:pPr>
            <a:r>
              <a:rPr lang="ru-RU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предоставлено городу </a:t>
            </a:r>
            <a:br>
              <a:rPr lang="ru-RU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проведения тренировочных мероприятий и соревнований (если применимо) </a:t>
            </a:r>
          </a:p>
        </p:txBody>
      </p:sp>
    </p:spTree>
    <p:extLst>
      <p:ext uri="{BB962C8B-B14F-4D97-AF65-F5344CB8AC3E}">
        <p14:creationId xmlns:p14="http://schemas.microsoft.com/office/powerpoint/2010/main" val="14242355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359D3A6E-34A2-DE82-C228-C70E293D489B}"/>
              </a:ext>
            </a:extLst>
          </p:cNvPr>
          <p:cNvGrpSpPr/>
          <p:nvPr/>
        </p:nvGrpSpPr>
        <p:grpSpPr>
          <a:xfrm>
            <a:off x="10572729" y="41454"/>
            <a:ext cx="1383918" cy="601342"/>
            <a:chOff x="9680009" y="41454"/>
            <a:chExt cx="1787751" cy="776816"/>
          </a:xfrm>
        </p:grpSpPr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50255031-EB88-209A-DF82-F173A881A7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0206"/>
            <a:stretch/>
          </p:blipFill>
          <p:spPr>
            <a:xfrm>
              <a:off x="10668000" y="41454"/>
              <a:ext cx="799760" cy="776816"/>
            </a:xfrm>
            <a:prstGeom prst="rect">
              <a:avLst/>
            </a:prstGeom>
          </p:spPr>
        </p:pic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201DF4DD-F0B3-4A64-396A-394DDD8495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3455"/>
            <a:stretch/>
          </p:blipFill>
          <p:spPr>
            <a:xfrm>
              <a:off x="9680009" y="189038"/>
              <a:ext cx="1197383" cy="576685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1DBC185E-28A7-729F-30E7-3D8EFAF7FA67}"/>
              </a:ext>
            </a:extLst>
          </p:cNvPr>
          <p:cNvSpPr txBox="1"/>
          <p:nvPr/>
        </p:nvSpPr>
        <p:spPr>
          <a:xfrm>
            <a:off x="603868" y="631856"/>
            <a:ext cx="607752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200">
                <a:solidFill>
                  <a:srgbClr val="101D37"/>
                </a:solidFill>
                <a:latin typeface="TT Moscow Economy" panose="020B0604020202020204" charset="0"/>
              </a:defRPr>
            </a:lvl1pPr>
          </a:lstStyle>
          <a:p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Данный слайд заполняется </a:t>
            </a:r>
            <a:r>
              <a:rPr kumimoji="0" lang="ru-RU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произвольно в зависимости от проекта</a:t>
            </a: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ED2F044A-49D0-F1C1-1FC2-93F7C42AF615}"/>
              </a:ext>
            </a:extLst>
          </p:cNvPr>
          <p:cNvGrpSpPr/>
          <p:nvPr/>
        </p:nvGrpSpPr>
        <p:grpSpPr>
          <a:xfrm>
            <a:off x="5659261" y="247866"/>
            <a:ext cx="3970577" cy="262086"/>
            <a:chOff x="5659261" y="247866"/>
            <a:chExt cx="3970577" cy="262086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BE76597-183D-1119-2A4D-6B6EDCC2F0A7}"/>
                </a:ext>
              </a:extLst>
            </p:cNvPr>
            <p:cNvSpPr txBox="1"/>
            <p:nvPr/>
          </p:nvSpPr>
          <p:spPr>
            <a:xfrm>
              <a:off x="5659261" y="247866"/>
              <a:ext cx="954517" cy="262086"/>
            </a:xfrm>
            <a:prstGeom prst="roundRect">
              <a:avLst>
                <a:gd name="adj" fmla="val 20656"/>
              </a:avLst>
            </a:prstGeom>
            <a:noFill/>
          </p:spPr>
          <p:txBody>
            <a:bodyPr wrap="square" rtlCol="0" anchor="ctr">
              <a:spAutoFit/>
            </a:bodyPr>
            <a:lstStyle>
              <a:defPPr marL="0" marR="0" indent="0" algn="l" defTabSz="457223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lang="ru-RU" sz="9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R="0" lvl="0" indent="0" algn="ctr" defTabSz="41273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900" b="0" i="0" u="none" strike="noStrike" kern="0" cap="none" spc="0" normalizeH="0" baseline="0">
                  <a:ln>
                    <a:noFill/>
                  </a:ln>
                  <a:solidFill>
                    <a:srgbClr val="101D37"/>
                  </a:solidFill>
                  <a:effectLst/>
                  <a:uLnTx/>
                  <a:uFillTx/>
                  <a:latin typeface="TT Moscow Economy" panose="020B0604020202020204" charset="0"/>
                  <a:cs typeface="Helvetica Neue"/>
                </a:defRPr>
              </a:lvl1pPr>
            </a:lstStyle>
            <a:p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О компании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32C6568-6A3C-AC99-433D-675FD7171274}"/>
                </a:ext>
              </a:extLst>
            </p:cNvPr>
            <p:cNvSpPr txBox="1"/>
            <p:nvPr/>
          </p:nvSpPr>
          <p:spPr>
            <a:xfrm>
              <a:off x="6681394" y="253447"/>
              <a:ext cx="773213" cy="250924"/>
            </a:xfrm>
            <a:prstGeom prst="roundRect">
              <a:avLst>
                <a:gd name="adj" fmla="val 14054"/>
              </a:avLst>
            </a:prstGeom>
            <a:noFill/>
          </p:spPr>
          <p:txBody>
            <a:bodyPr wrap="square" rtlCol="0" anchor="ctr">
              <a:spAutoFit/>
            </a:bodyPr>
            <a:lstStyle>
              <a:defPPr marL="0" marR="0" indent="0" algn="l" defTabSz="457223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lang="ru-RU" sz="9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R="0" lvl="0" indent="0" algn="ctr" defTabSz="41273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900" b="0" i="0" u="none" strike="noStrike" kern="0" cap="none" spc="0" normalizeH="0" baseline="0">
                  <a:ln>
                    <a:noFill/>
                  </a:ln>
                  <a:solidFill>
                    <a:srgbClr val="101D37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ru-RU" dirty="0">
                  <a:sym typeface="Helvetica Neue"/>
                </a:rPr>
                <a:t>О проекте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D256E07-2A10-25B2-6FCE-EE447F4DFEB3}"/>
                </a:ext>
              </a:extLst>
            </p:cNvPr>
            <p:cNvSpPr txBox="1"/>
            <p:nvPr/>
          </p:nvSpPr>
          <p:spPr>
            <a:xfrm>
              <a:off x="7522223" y="251214"/>
              <a:ext cx="2107615" cy="255389"/>
            </a:xfrm>
            <a:prstGeom prst="roundRect">
              <a:avLst>
                <a:gd name="adj" fmla="val 17721"/>
              </a:avLst>
            </a:prstGeom>
            <a:solidFill>
              <a:srgbClr val="101D37"/>
            </a:solidFill>
          </p:spPr>
          <p:txBody>
            <a:bodyPr wrap="square" rtlCol="0" anchor="ctr">
              <a:spAutoFit/>
            </a:bodyPr>
            <a:lstStyle>
              <a:defPPr marL="0" marR="0" indent="0" algn="l" defTabSz="457223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lang="ru-RU" sz="9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R="0" lvl="0" indent="0" algn="ctr" defTabSz="41273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900" b="0" i="0" u="none" strike="noStrike" kern="0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pPr algn="l"/>
              <a:r>
                <a:rPr lang="ru-RU" dirty="0">
                  <a:sym typeface="Helvetica Neue"/>
                </a:rPr>
                <a:t>Инфраструктура проекта</a:t>
              </a:r>
            </a:p>
          </p:txBody>
        </p:sp>
      </p:grp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54D7A0DA-9E59-2A10-FB85-2F1D0DCCEBE1}"/>
              </a:ext>
            </a:extLst>
          </p:cNvPr>
          <p:cNvGrpSpPr/>
          <p:nvPr/>
        </p:nvGrpSpPr>
        <p:grpSpPr>
          <a:xfrm>
            <a:off x="515938" y="1174405"/>
            <a:ext cx="3569534" cy="2705515"/>
            <a:chOff x="515938" y="1174405"/>
            <a:chExt cx="3569534" cy="2705515"/>
          </a:xfrm>
        </p:grpSpPr>
        <p:sp>
          <p:nvSpPr>
            <p:cNvPr id="5" name="Скругленный прямоугольник 24">
              <a:extLst>
                <a:ext uri="{FF2B5EF4-FFF2-40B4-BE49-F238E27FC236}">
                  <a16:creationId xmlns:a16="http://schemas.microsoft.com/office/drawing/2014/main" id="{5D8A9B04-D2D6-E782-5763-51546D0DA41D}"/>
                </a:ext>
              </a:extLst>
            </p:cNvPr>
            <p:cNvSpPr/>
            <p:nvPr/>
          </p:nvSpPr>
          <p:spPr>
            <a:xfrm>
              <a:off x="515938" y="1174405"/>
              <a:ext cx="3569534" cy="2397738"/>
            </a:xfrm>
            <a:prstGeom prst="round2SameRect">
              <a:avLst>
                <a:gd name="adj1" fmla="val 7482"/>
                <a:gd name="adj2" fmla="val 7667"/>
              </a:avLst>
            </a:prstGeom>
            <a:noFill/>
            <a:ln w="12700" cap="flat">
              <a:solidFill>
                <a:srgbClr val="101D37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noAutofit/>
            </a:bodyPr>
            <a:lstStyle/>
            <a:p>
              <a:pPr marL="0" marR="0" lvl="0" indent="0" algn="ctr" defTabSz="825417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32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 Medium"/>
              </a:endParaRPr>
            </a:p>
          </p:txBody>
        </p:sp>
        <p:pic>
          <p:nvPicPr>
            <p:cNvPr id="21" name="Рисунок 20" descr="Камера со сплошной заливкой">
              <a:extLst>
                <a:ext uri="{FF2B5EF4-FFF2-40B4-BE49-F238E27FC236}">
                  <a16:creationId xmlns:a16="http://schemas.microsoft.com/office/drawing/2014/main" id="{D50BE33A-990A-1AAC-A979-365D7D9CCE5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871305" y="1566916"/>
              <a:ext cx="914400" cy="914400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4839ED0-38C8-42D8-CAE7-D90DF34B6464}"/>
                </a:ext>
              </a:extLst>
            </p:cNvPr>
            <p:cNvSpPr txBox="1"/>
            <p:nvPr/>
          </p:nvSpPr>
          <p:spPr>
            <a:xfrm>
              <a:off x="1674527" y="2327427"/>
              <a:ext cx="1307956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ru-RU"/>
              </a:defPPr>
              <a:lvl1pPr>
                <a:defRPr sz="1200">
                  <a:solidFill>
                    <a:srgbClr val="101D37"/>
                  </a:solidFill>
                  <a:latin typeface="TT Moscow Economy" panose="020B0604020202020204" charset="0"/>
                </a:defRPr>
              </a:lvl1pPr>
            </a:lstStyle>
            <a:p>
              <a:pPr algn="ctr"/>
              <a:r>
                <a:rPr lang="ru-RU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Фото объекта </a:t>
              </a:r>
              <a:br>
                <a:rPr lang="ru-RU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</a:br>
              <a:r>
                <a:rPr lang="ru-RU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в </a:t>
              </a:r>
              <a:r>
                <a:rPr lang="en-US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PNG</a:t>
              </a:r>
              <a:endPara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B16289A-8337-BC74-1561-A3EFD9BB2628}"/>
                </a:ext>
              </a:extLst>
            </p:cNvPr>
            <p:cNvSpPr txBox="1"/>
            <p:nvPr/>
          </p:nvSpPr>
          <p:spPr>
            <a:xfrm>
              <a:off x="515938" y="3572143"/>
              <a:ext cx="2916237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ru-RU"/>
              </a:defPPr>
              <a:lvl1pPr>
                <a:defRPr sz="1200">
                  <a:solidFill>
                    <a:srgbClr val="101D37"/>
                  </a:solidFill>
                  <a:latin typeface="TT Moscow Economy" panose="020B0604020202020204" charset="0"/>
                </a:defRPr>
              </a:lvl1pPr>
            </a:lstStyle>
            <a:p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Футбольное поле (1 ед.)</a:t>
              </a:r>
            </a:p>
          </p:txBody>
        </p:sp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CE893111-7F9A-F3A5-695B-F9F71D2E6EED}"/>
              </a:ext>
            </a:extLst>
          </p:cNvPr>
          <p:cNvGrpSpPr/>
          <p:nvPr/>
        </p:nvGrpSpPr>
        <p:grpSpPr>
          <a:xfrm>
            <a:off x="515938" y="3961238"/>
            <a:ext cx="3569534" cy="2705515"/>
            <a:chOff x="515938" y="1174405"/>
            <a:chExt cx="3569534" cy="2705515"/>
          </a:xfrm>
        </p:grpSpPr>
        <p:sp>
          <p:nvSpPr>
            <p:cNvPr id="36" name="Скругленный прямоугольник 24">
              <a:extLst>
                <a:ext uri="{FF2B5EF4-FFF2-40B4-BE49-F238E27FC236}">
                  <a16:creationId xmlns:a16="http://schemas.microsoft.com/office/drawing/2014/main" id="{401BCB6E-3CFB-9069-EA72-785F8B7FEC51}"/>
                </a:ext>
              </a:extLst>
            </p:cNvPr>
            <p:cNvSpPr/>
            <p:nvPr/>
          </p:nvSpPr>
          <p:spPr>
            <a:xfrm>
              <a:off x="515938" y="1174405"/>
              <a:ext cx="3569534" cy="2397738"/>
            </a:xfrm>
            <a:prstGeom prst="round2SameRect">
              <a:avLst>
                <a:gd name="adj1" fmla="val 7482"/>
                <a:gd name="adj2" fmla="val 7667"/>
              </a:avLst>
            </a:prstGeom>
            <a:noFill/>
            <a:ln w="12700" cap="flat">
              <a:solidFill>
                <a:srgbClr val="101D37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noAutofit/>
            </a:bodyPr>
            <a:lstStyle/>
            <a:p>
              <a:pPr marL="0" marR="0" lvl="0" indent="0" algn="ctr" defTabSz="825417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32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 Medium"/>
              </a:endParaRPr>
            </a:p>
          </p:txBody>
        </p:sp>
        <p:pic>
          <p:nvPicPr>
            <p:cNvPr id="37" name="Рисунок 36" descr="Камера со сплошной заливкой">
              <a:extLst>
                <a:ext uri="{FF2B5EF4-FFF2-40B4-BE49-F238E27FC236}">
                  <a16:creationId xmlns:a16="http://schemas.microsoft.com/office/drawing/2014/main" id="{0667F839-2621-1BF7-8CFE-EF95BC78BE3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871305" y="1566916"/>
              <a:ext cx="914400" cy="914400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CB94D33D-45A2-88F6-7EA6-8A2AA5F7069B}"/>
                </a:ext>
              </a:extLst>
            </p:cNvPr>
            <p:cNvSpPr txBox="1"/>
            <p:nvPr/>
          </p:nvSpPr>
          <p:spPr>
            <a:xfrm>
              <a:off x="1674527" y="2327427"/>
              <a:ext cx="1307956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ru-RU"/>
              </a:defPPr>
              <a:lvl1pPr>
                <a:defRPr sz="1200">
                  <a:solidFill>
                    <a:srgbClr val="101D37"/>
                  </a:solidFill>
                  <a:latin typeface="TT Moscow Economy" panose="020B0604020202020204" charset="0"/>
                </a:defRPr>
              </a:lvl1pPr>
            </a:lstStyle>
            <a:p>
              <a:pPr algn="ctr"/>
              <a:r>
                <a:rPr lang="ru-RU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Фото объекта </a:t>
              </a:r>
              <a:br>
                <a:rPr lang="ru-RU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</a:br>
              <a:r>
                <a:rPr lang="ru-RU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в </a:t>
              </a:r>
              <a:r>
                <a:rPr lang="en-US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PNG</a:t>
              </a:r>
              <a:endPara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DB50CBAA-5179-5AB8-465D-8CF007A4FB14}"/>
                </a:ext>
              </a:extLst>
            </p:cNvPr>
            <p:cNvSpPr txBox="1"/>
            <p:nvPr/>
          </p:nvSpPr>
          <p:spPr>
            <a:xfrm>
              <a:off x="515938" y="3572143"/>
              <a:ext cx="2916237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ru-RU"/>
              </a:defPPr>
              <a:lvl1pPr>
                <a:defRPr sz="1200">
                  <a:solidFill>
                    <a:srgbClr val="101D37"/>
                  </a:solidFill>
                  <a:latin typeface="TT Moscow Economy" panose="020B0604020202020204" charset="0"/>
                </a:defRPr>
              </a:lvl1pPr>
            </a:lstStyle>
            <a:p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Бассейн (1 ед.)</a:t>
              </a:r>
            </a:p>
          </p:txBody>
        </p:sp>
      </p:grp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0B3051B6-B01E-C600-23DE-A7998CC516B3}"/>
              </a:ext>
            </a:extLst>
          </p:cNvPr>
          <p:cNvGrpSpPr/>
          <p:nvPr/>
        </p:nvGrpSpPr>
        <p:grpSpPr>
          <a:xfrm>
            <a:off x="4333876" y="1174405"/>
            <a:ext cx="3569534" cy="2705515"/>
            <a:chOff x="515938" y="1174405"/>
            <a:chExt cx="3569534" cy="2705515"/>
          </a:xfrm>
        </p:grpSpPr>
        <p:sp>
          <p:nvSpPr>
            <p:cNvPr id="41" name="Скругленный прямоугольник 24">
              <a:extLst>
                <a:ext uri="{FF2B5EF4-FFF2-40B4-BE49-F238E27FC236}">
                  <a16:creationId xmlns:a16="http://schemas.microsoft.com/office/drawing/2014/main" id="{A62AAB0C-D9A0-BB00-3018-990240FA4341}"/>
                </a:ext>
              </a:extLst>
            </p:cNvPr>
            <p:cNvSpPr/>
            <p:nvPr/>
          </p:nvSpPr>
          <p:spPr>
            <a:xfrm>
              <a:off x="515938" y="1174405"/>
              <a:ext cx="3569534" cy="2397738"/>
            </a:xfrm>
            <a:prstGeom prst="round2SameRect">
              <a:avLst>
                <a:gd name="adj1" fmla="val 7482"/>
                <a:gd name="adj2" fmla="val 7667"/>
              </a:avLst>
            </a:prstGeom>
            <a:noFill/>
            <a:ln w="12700" cap="flat">
              <a:solidFill>
                <a:srgbClr val="101D37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noAutofit/>
            </a:bodyPr>
            <a:lstStyle/>
            <a:p>
              <a:pPr marL="0" marR="0" lvl="0" indent="0" algn="ctr" defTabSz="825417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32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 Medium"/>
              </a:endParaRPr>
            </a:p>
          </p:txBody>
        </p:sp>
        <p:pic>
          <p:nvPicPr>
            <p:cNvPr id="42" name="Рисунок 41" descr="Камера со сплошной заливкой">
              <a:extLst>
                <a:ext uri="{FF2B5EF4-FFF2-40B4-BE49-F238E27FC236}">
                  <a16:creationId xmlns:a16="http://schemas.microsoft.com/office/drawing/2014/main" id="{158E3C87-26EF-88A2-B9B8-0CB37718434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871305" y="1566916"/>
              <a:ext cx="914400" cy="914400"/>
            </a:xfrm>
            <a:prstGeom prst="rect">
              <a:avLst/>
            </a:prstGeom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8EA0A36A-C1AB-5C70-25A4-A787822B0754}"/>
                </a:ext>
              </a:extLst>
            </p:cNvPr>
            <p:cNvSpPr txBox="1"/>
            <p:nvPr/>
          </p:nvSpPr>
          <p:spPr>
            <a:xfrm>
              <a:off x="1674527" y="2327427"/>
              <a:ext cx="1307956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ru-RU"/>
              </a:defPPr>
              <a:lvl1pPr>
                <a:defRPr sz="1200">
                  <a:solidFill>
                    <a:srgbClr val="101D37"/>
                  </a:solidFill>
                  <a:latin typeface="TT Moscow Economy" panose="020B0604020202020204" charset="0"/>
                </a:defRPr>
              </a:lvl1pPr>
            </a:lstStyle>
            <a:p>
              <a:pPr algn="ctr"/>
              <a:r>
                <a:rPr lang="ru-RU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Фото объекта </a:t>
              </a:r>
              <a:br>
                <a:rPr lang="ru-RU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</a:br>
              <a:r>
                <a:rPr lang="ru-RU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в </a:t>
              </a:r>
              <a:r>
                <a:rPr lang="en-US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PNG</a:t>
              </a:r>
              <a:endPara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173040A6-F84C-410E-87ED-B341DC857440}"/>
                </a:ext>
              </a:extLst>
            </p:cNvPr>
            <p:cNvSpPr txBox="1"/>
            <p:nvPr/>
          </p:nvSpPr>
          <p:spPr>
            <a:xfrm>
              <a:off x="515938" y="3572143"/>
              <a:ext cx="2916237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ru-RU"/>
              </a:defPPr>
              <a:lvl1pPr>
                <a:defRPr sz="1200">
                  <a:solidFill>
                    <a:srgbClr val="101D37"/>
                  </a:solidFill>
                  <a:latin typeface="TT Moscow Economy" panose="020B0604020202020204" charset="0"/>
                </a:defRPr>
              </a:lvl1pPr>
            </a:lstStyle>
            <a:p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Теннисный корт (1 ед.)</a:t>
              </a:r>
            </a:p>
          </p:txBody>
        </p:sp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70C82F0A-2DE4-AC7D-23DD-A453C42C8621}"/>
              </a:ext>
            </a:extLst>
          </p:cNvPr>
          <p:cNvGrpSpPr/>
          <p:nvPr/>
        </p:nvGrpSpPr>
        <p:grpSpPr>
          <a:xfrm>
            <a:off x="8285164" y="1174405"/>
            <a:ext cx="3569534" cy="2705515"/>
            <a:chOff x="515938" y="1174405"/>
            <a:chExt cx="3569534" cy="2705515"/>
          </a:xfrm>
        </p:grpSpPr>
        <p:sp>
          <p:nvSpPr>
            <p:cNvPr id="46" name="Скругленный прямоугольник 24">
              <a:extLst>
                <a:ext uri="{FF2B5EF4-FFF2-40B4-BE49-F238E27FC236}">
                  <a16:creationId xmlns:a16="http://schemas.microsoft.com/office/drawing/2014/main" id="{8EA3E583-DB04-326D-1B06-2AEABFBD91D0}"/>
                </a:ext>
              </a:extLst>
            </p:cNvPr>
            <p:cNvSpPr/>
            <p:nvPr/>
          </p:nvSpPr>
          <p:spPr>
            <a:xfrm>
              <a:off x="515938" y="1174405"/>
              <a:ext cx="3569534" cy="2397738"/>
            </a:xfrm>
            <a:prstGeom prst="round2SameRect">
              <a:avLst>
                <a:gd name="adj1" fmla="val 7482"/>
                <a:gd name="adj2" fmla="val 7667"/>
              </a:avLst>
            </a:prstGeom>
            <a:noFill/>
            <a:ln w="12700" cap="flat">
              <a:solidFill>
                <a:srgbClr val="101D37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noAutofit/>
            </a:bodyPr>
            <a:lstStyle/>
            <a:p>
              <a:pPr marL="0" marR="0" lvl="0" indent="0" algn="ctr" defTabSz="825417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32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 Medium"/>
              </a:endParaRPr>
            </a:p>
          </p:txBody>
        </p:sp>
        <p:pic>
          <p:nvPicPr>
            <p:cNvPr id="47" name="Рисунок 46" descr="Камера со сплошной заливкой">
              <a:extLst>
                <a:ext uri="{FF2B5EF4-FFF2-40B4-BE49-F238E27FC236}">
                  <a16:creationId xmlns:a16="http://schemas.microsoft.com/office/drawing/2014/main" id="{C89FE31A-6C7A-0429-AF5F-D1F3F5A8583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871305" y="1566916"/>
              <a:ext cx="914400" cy="914400"/>
            </a:xfrm>
            <a:prstGeom prst="rect">
              <a:avLst/>
            </a:prstGeom>
          </p:spPr>
        </p:pic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F49AB794-6DDF-DCF1-32C0-F4AD409657AC}"/>
                </a:ext>
              </a:extLst>
            </p:cNvPr>
            <p:cNvSpPr txBox="1"/>
            <p:nvPr/>
          </p:nvSpPr>
          <p:spPr>
            <a:xfrm>
              <a:off x="1674527" y="2327427"/>
              <a:ext cx="1307956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ru-RU"/>
              </a:defPPr>
              <a:lvl1pPr>
                <a:defRPr sz="1200">
                  <a:solidFill>
                    <a:srgbClr val="101D37"/>
                  </a:solidFill>
                  <a:latin typeface="TT Moscow Economy" panose="020B0604020202020204" charset="0"/>
                </a:defRPr>
              </a:lvl1pPr>
            </a:lstStyle>
            <a:p>
              <a:pPr algn="ctr"/>
              <a:r>
                <a:rPr lang="ru-RU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Фото объекта </a:t>
              </a:r>
              <a:br>
                <a:rPr lang="ru-RU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</a:br>
              <a:r>
                <a:rPr lang="ru-RU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в </a:t>
              </a:r>
              <a:r>
                <a:rPr lang="en-US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PNG</a:t>
              </a:r>
              <a:endPara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D7405C70-77AC-39DA-CDD1-2D580E8BFF61}"/>
                </a:ext>
              </a:extLst>
            </p:cNvPr>
            <p:cNvSpPr txBox="1"/>
            <p:nvPr/>
          </p:nvSpPr>
          <p:spPr>
            <a:xfrm>
              <a:off x="515938" y="3572143"/>
              <a:ext cx="2916237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ru-RU"/>
              </a:defPPr>
              <a:lvl1pPr>
                <a:defRPr sz="1200">
                  <a:solidFill>
                    <a:srgbClr val="101D37"/>
                  </a:solidFill>
                  <a:latin typeface="TT Moscow Economy" panose="020B0604020202020204" charset="0"/>
                </a:defRPr>
              </a:lvl1pPr>
            </a:lstStyle>
            <a:p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Ледовая арена 56х26 (1 ед.)</a:t>
              </a:r>
            </a:p>
          </p:txBody>
        </p:sp>
      </p:grpSp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7B6E8185-9910-9EA9-1BFA-3E05C9A5C606}"/>
              </a:ext>
            </a:extLst>
          </p:cNvPr>
          <p:cNvGrpSpPr/>
          <p:nvPr/>
        </p:nvGrpSpPr>
        <p:grpSpPr>
          <a:xfrm>
            <a:off x="4333876" y="3961238"/>
            <a:ext cx="3569534" cy="2705515"/>
            <a:chOff x="515938" y="1174405"/>
            <a:chExt cx="3569534" cy="2705515"/>
          </a:xfrm>
        </p:grpSpPr>
        <p:sp>
          <p:nvSpPr>
            <p:cNvPr id="51" name="Скругленный прямоугольник 24">
              <a:extLst>
                <a:ext uri="{FF2B5EF4-FFF2-40B4-BE49-F238E27FC236}">
                  <a16:creationId xmlns:a16="http://schemas.microsoft.com/office/drawing/2014/main" id="{4B533D29-47E2-1E94-2655-C3531CD3FBE8}"/>
                </a:ext>
              </a:extLst>
            </p:cNvPr>
            <p:cNvSpPr/>
            <p:nvPr/>
          </p:nvSpPr>
          <p:spPr>
            <a:xfrm>
              <a:off x="515938" y="1174405"/>
              <a:ext cx="3569534" cy="2397738"/>
            </a:xfrm>
            <a:prstGeom prst="round2SameRect">
              <a:avLst>
                <a:gd name="adj1" fmla="val 7482"/>
                <a:gd name="adj2" fmla="val 7667"/>
              </a:avLst>
            </a:prstGeom>
            <a:noFill/>
            <a:ln w="12700" cap="flat">
              <a:solidFill>
                <a:srgbClr val="101D37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noAutofit/>
            </a:bodyPr>
            <a:lstStyle/>
            <a:p>
              <a:pPr marL="0" marR="0" lvl="0" indent="0" algn="ctr" defTabSz="825417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32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 Medium"/>
              </a:endParaRPr>
            </a:p>
          </p:txBody>
        </p:sp>
        <p:pic>
          <p:nvPicPr>
            <p:cNvPr id="52" name="Рисунок 51" descr="Камера со сплошной заливкой">
              <a:extLst>
                <a:ext uri="{FF2B5EF4-FFF2-40B4-BE49-F238E27FC236}">
                  <a16:creationId xmlns:a16="http://schemas.microsoft.com/office/drawing/2014/main" id="{422ECD75-FEC6-93CD-AD73-0F58CFB623B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871305" y="1566916"/>
              <a:ext cx="914400" cy="914400"/>
            </a:xfrm>
            <a:prstGeom prst="rect">
              <a:avLst/>
            </a:prstGeom>
          </p:spPr>
        </p:pic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2F3AE8DD-9EC5-110F-2BBD-B026878E6846}"/>
                </a:ext>
              </a:extLst>
            </p:cNvPr>
            <p:cNvSpPr txBox="1"/>
            <p:nvPr/>
          </p:nvSpPr>
          <p:spPr>
            <a:xfrm>
              <a:off x="1674527" y="2327427"/>
              <a:ext cx="1307956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ru-RU"/>
              </a:defPPr>
              <a:lvl1pPr>
                <a:defRPr sz="1200">
                  <a:solidFill>
                    <a:srgbClr val="101D37"/>
                  </a:solidFill>
                  <a:latin typeface="TT Moscow Economy" panose="020B0604020202020204" charset="0"/>
                </a:defRPr>
              </a:lvl1pPr>
            </a:lstStyle>
            <a:p>
              <a:pPr algn="ctr"/>
              <a:r>
                <a:rPr lang="ru-RU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Фото объекта </a:t>
              </a:r>
              <a:br>
                <a:rPr lang="ru-RU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</a:br>
              <a:r>
                <a:rPr lang="ru-RU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в </a:t>
              </a:r>
              <a:r>
                <a:rPr lang="en-US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PNG</a:t>
              </a:r>
              <a:endPara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7A690076-8179-2069-11E4-A0ADAEBDE895}"/>
                </a:ext>
              </a:extLst>
            </p:cNvPr>
            <p:cNvSpPr txBox="1"/>
            <p:nvPr/>
          </p:nvSpPr>
          <p:spPr>
            <a:xfrm>
              <a:off x="515938" y="3572143"/>
              <a:ext cx="2916237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ru-RU"/>
              </a:defPPr>
              <a:lvl1pPr>
                <a:defRPr sz="1200">
                  <a:solidFill>
                    <a:srgbClr val="101D37"/>
                  </a:solidFill>
                  <a:latin typeface="TT Moscow Economy" panose="020B0604020202020204" charset="0"/>
                </a:defRPr>
              </a:lvl1pPr>
            </a:lstStyle>
            <a:p>
              <a:r>
                <a:rPr lang="ru-RU" sz="1400" dirty="0" err="1"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Падел</a:t>
              </a: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-теннис (1 ед.)</a:t>
              </a:r>
            </a:p>
          </p:txBody>
        </p:sp>
      </p:grpSp>
      <p:grpSp>
        <p:nvGrpSpPr>
          <p:cNvPr id="55" name="Группа 54">
            <a:extLst>
              <a:ext uri="{FF2B5EF4-FFF2-40B4-BE49-F238E27FC236}">
                <a16:creationId xmlns:a16="http://schemas.microsoft.com/office/drawing/2014/main" id="{DE0A47F4-BBE6-8E42-D696-AA4665B7A5EC}"/>
              </a:ext>
            </a:extLst>
          </p:cNvPr>
          <p:cNvGrpSpPr/>
          <p:nvPr/>
        </p:nvGrpSpPr>
        <p:grpSpPr>
          <a:xfrm>
            <a:off x="8285164" y="3961238"/>
            <a:ext cx="3569534" cy="2705515"/>
            <a:chOff x="515938" y="1174405"/>
            <a:chExt cx="3569534" cy="2705515"/>
          </a:xfrm>
        </p:grpSpPr>
        <p:sp>
          <p:nvSpPr>
            <p:cNvPr id="56" name="Скругленный прямоугольник 24">
              <a:extLst>
                <a:ext uri="{FF2B5EF4-FFF2-40B4-BE49-F238E27FC236}">
                  <a16:creationId xmlns:a16="http://schemas.microsoft.com/office/drawing/2014/main" id="{5ADAE335-B926-03DF-1583-D0D7A452C42E}"/>
                </a:ext>
              </a:extLst>
            </p:cNvPr>
            <p:cNvSpPr/>
            <p:nvPr/>
          </p:nvSpPr>
          <p:spPr>
            <a:xfrm>
              <a:off x="515938" y="1174405"/>
              <a:ext cx="3569534" cy="2397738"/>
            </a:xfrm>
            <a:prstGeom prst="round2SameRect">
              <a:avLst>
                <a:gd name="adj1" fmla="val 7482"/>
                <a:gd name="adj2" fmla="val 7667"/>
              </a:avLst>
            </a:prstGeom>
            <a:noFill/>
            <a:ln w="12700" cap="flat">
              <a:solidFill>
                <a:srgbClr val="101D37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noAutofit/>
            </a:bodyPr>
            <a:lstStyle/>
            <a:p>
              <a:pPr marL="0" marR="0" lvl="0" indent="0" algn="ctr" defTabSz="825417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32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 Medium"/>
              </a:endParaRPr>
            </a:p>
          </p:txBody>
        </p:sp>
        <p:pic>
          <p:nvPicPr>
            <p:cNvPr id="57" name="Рисунок 56" descr="Камера со сплошной заливкой">
              <a:extLst>
                <a:ext uri="{FF2B5EF4-FFF2-40B4-BE49-F238E27FC236}">
                  <a16:creationId xmlns:a16="http://schemas.microsoft.com/office/drawing/2014/main" id="{0F591887-7967-D44C-56D1-B679C2A7538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871305" y="1566916"/>
              <a:ext cx="914400" cy="914400"/>
            </a:xfrm>
            <a:prstGeom prst="rect">
              <a:avLst/>
            </a:prstGeom>
          </p:spPr>
        </p:pic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5BCE078F-72AC-FDFE-5AD9-EA100849E12E}"/>
                </a:ext>
              </a:extLst>
            </p:cNvPr>
            <p:cNvSpPr txBox="1"/>
            <p:nvPr/>
          </p:nvSpPr>
          <p:spPr>
            <a:xfrm>
              <a:off x="1674527" y="2327427"/>
              <a:ext cx="1307956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ru-RU"/>
              </a:defPPr>
              <a:lvl1pPr>
                <a:defRPr sz="1200">
                  <a:solidFill>
                    <a:srgbClr val="101D37"/>
                  </a:solidFill>
                  <a:latin typeface="TT Moscow Economy" panose="020B0604020202020204" charset="0"/>
                </a:defRPr>
              </a:lvl1pPr>
            </a:lstStyle>
            <a:p>
              <a:pPr algn="ctr"/>
              <a:r>
                <a:rPr lang="ru-RU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Фото объекта </a:t>
              </a:r>
              <a:br>
                <a:rPr lang="ru-RU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</a:br>
              <a:r>
                <a:rPr lang="ru-RU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в </a:t>
              </a:r>
              <a:r>
                <a:rPr lang="en-US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PNG</a:t>
              </a:r>
              <a:endPara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3274D8E3-2D73-F512-C882-63A16CFD3269}"/>
                </a:ext>
              </a:extLst>
            </p:cNvPr>
            <p:cNvSpPr txBox="1"/>
            <p:nvPr/>
          </p:nvSpPr>
          <p:spPr>
            <a:xfrm>
              <a:off x="515938" y="3572143"/>
              <a:ext cx="2916237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ru-RU"/>
              </a:defPPr>
              <a:lvl1pPr>
                <a:defRPr sz="1200">
                  <a:solidFill>
                    <a:srgbClr val="101D37"/>
                  </a:solidFill>
                  <a:latin typeface="TT Moscow Economy" panose="020B0604020202020204" charset="0"/>
                </a:defRPr>
              </a:lvl1pPr>
            </a:lstStyle>
            <a:p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Раздевалки (8 ед.)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2334666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756</TotalTime>
  <Words>616</Words>
  <Application>Microsoft Office PowerPoint</Application>
  <PresentationFormat>Широкоэкранный</PresentationFormat>
  <Paragraphs>119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0" baseType="lpstr">
      <vt:lpstr>Aptos</vt:lpstr>
      <vt:lpstr>Aptos Display</vt:lpstr>
      <vt:lpstr>Arial</vt:lpstr>
      <vt:lpstr>Arial Black</vt:lpstr>
      <vt:lpstr>Helvetica Neue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Королёва Анна Сергеевна</dc:creator>
  <cp:lastModifiedBy>Опарина Анна Витальевна</cp:lastModifiedBy>
  <cp:revision>20</cp:revision>
  <dcterms:created xsi:type="dcterms:W3CDTF">2025-09-30T08:42:26Z</dcterms:created>
  <dcterms:modified xsi:type="dcterms:W3CDTF">2025-11-24T09:57:40Z</dcterms:modified>
</cp:coreProperties>
</file>