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4135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pos="3001" userDrawn="1">
          <p15:clr>
            <a:srgbClr val="A4A3A4"/>
          </p15:clr>
        </p15:guide>
        <p15:guide id="8" orient="horz" pos="4110" userDrawn="1">
          <p15:clr>
            <a:srgbClr val="A4A3A4"/>
          </p15:clr>
        </p15:guide>
        <p15:guide id="9" pos="751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20A84D-D5CD-8C7F-950D-A29AA2EB2C25}" name="Королёва Анна Сергеевна" initials="КАС" userId="S-1-5-21-748473855-395504103-2024978532-4199" providerId="AD"/>
  <p188:author id="{D3CCC2A6-F505-873D-6DFA-1831CA7A5AF2}" name="Штирц Иван Владимирович" initials="ШИВ" userId="S-1-5-21-748473855-395504103-2024978532-3198" providerId="AD"/>
  <p188:author id="{A4C8D6AA-6AE4-D425-2B8F-DE46B2091E26}" name="Оганисян Офелия Гагиковна" initials="ООГ" userId="Оганисян Офелия Гагиковна" providerId="None"/>
  <p188:author id="{DE3F16FC-0003-6AD5-8A9D-9EAAE38CC8F7}" name="a4343" initials="" userId="S::a4343@of2025.top::6c134aa0-9520-461a-9c6b-1d958b2028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7"/>
    <a:srgbClr val="DCEBF8"/>
    <a:srgbClr val="051A1D"/>
    <a:srgbClr val="0D474F"/>
    <a:srgbClr val="40C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96"/>
      </p:cViewPr>
      <p:guideLst>
        <p:guide orient="horz" pos="2432"/>
        <p:guide pos="4135"/>
        <p:guide pos="325"/>
        <p:guide pos="7469"/>
        <p:guide orient="horz" pos="210"/>
        <p:guide orient="horz" pos="845"/>
        <p:guide pos="3001"/>
        <p:guide orient="horz" pos="4110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5F569-6462-7234-BC71-19F602320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ACE3B0-123E-D71E-A655-3A858574B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3AE95-BD93-3374-DDFD-F04DA119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16192-5AED-6497-F833-EF4300CB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64A8CC-8492-4B0B-6166-3DBB6CB0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3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ED6BF-896E-EF44-D1BD-6115878E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5733F0-C54A-600F-3A1F-A51EF99DF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A5A396-16AC-8A1D-2BDF-EF478477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668C19-084C-EB96-28C7-58433676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6DD73-2B4C-B233-A7F9-7F463506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F9AA6-52B7-31AC-3699-A64DF918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B1454-0A8B-BCC7-2AD7-CD5901E5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71EC85-D050-1E99-3F76-86289074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3B63F-75BE-0237-55D8-6D8F1C58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CD133-2A36-821F-C1C8-7307746A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6DD16-7D84-EE1F-8922-A1F3B0F2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4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0EDB9B-B154-3492-326E-DB32B9FF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ED15FB-67AF-8511-5696-A1F4648E4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A3196-DC1A-1F69-B0C1-44A35456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B7705A-5DD8-42CD-65B4-492D21DB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C5EAA-2477-58A5-86F5-31A94720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6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1D5D-06A7-D218-E0DE-FEDF5318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EB3DA0-EA16-FD16-0667-055E624F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27F5C0-6A5E-92B9-9F51-B4C2DACC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7566F4-5AAB-0EAA-03C6-6F2C490A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8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4A43A-D284-C198-52EC-FE8D8500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95AB19-B5F8-7456-4F46-C3E98EA9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998D8-04D1-1AD2-E56F-99763806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58279B-22C5-3219-A223-B75640C6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CB8A6-7B1B-890B-A613-4F34F91C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3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5CA25-CC1B-DC58-7C0E-725ED289F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1B5A5-C5D8-8377-4359-B7BE2420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E8894-9AD5-A7AF-FF40-9355B282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6D563-E1CB-C893-9409-7C223FDD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0B2C1C-C13B-6EEA-9F7D-BDDD9C6A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6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6E8DD-9381-276F-024E-EB6B62BB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9B1D0F-0850-4F37-764D-1516D618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976F4-48A7-E848-D2F3-D5D8852C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7CF6CB-1E35-7204-E0EF-967F167D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BD5AFA-93DD-8EE9-43A1-642B91DA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D64BB1-E074-7140-6E12-652A07B4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929A7-4DA1-3A70-9854-CBCAAC6E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F9BCDC-ADBF-C4B4-C7F4-1CAE771D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067B56-80C3-049A-5E78-1531FEFC6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850CF2-82EA-B33D-45B2-5C24F4049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1FB3E-6009-F2E1-88FC-CDCA35FC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C16DFD-9660-2E90-FB2E-8D4FCF52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88B5D0-C782-DCD5-373A-EE93D969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3F1C5F-6F09-D3E1-7FA6-24D8EDDB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2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9AA5C-6151-F970-3EBF-11E3BF57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28F26-F2C2-D45F-1304-C3F36BE7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34B74-EBF9-EBC6-3C0C-877FDFDE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16DA22-DCA3-8C1D-4F5C-E5ADF317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0B859E-5C70-55CC-8720-B429CCA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011D3B-FEC6-75CB-256A-98A9C027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59D80A-40F0-3EEA-20F8-F66D00E3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F9A1F-FFF4-6953-B18D-29AE8A39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056BD-2462-026E-5823-E2FB3014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22E9E6-91BB-DCA8-1FF4-4A559F282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D15889-BEE5-96DE-5AF1-CCC612B6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FDEC5-6693-CFA7-7487-B25C58B6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581A7-70E0-5E3B-C078-89E085BA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23B16-3B43-9DE2-E079-AB2996E9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5C449-9854-2FA7-D85F-568DBF0C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1E27D-43DC-E7DA-5E61-C26742F84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3640A-875F-4FB4-877B-0910CBB7DAE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32835-E5E0-08BA-1F94-744EEA7BA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0F92C-23E2-19A7-351A-A006E167E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C282B-4C93-4233-BB23-5C07CE3A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DC33-FE49-5E19-769C-7EAC60A5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>
            <a:extLst>
              <a:ext uri="{FF2B5EF4-FFF2-40B4-BE49-F238E27FC236}">
                <a16:creationId xmlns:a16="http://schemas.microsoft.com/office/drawing/2014/main" id="{7C87F4B5-A23C-C68D-ACFD-ED914AA95A9B}"/>
              </a:ext>
            </a:extLst>
          </p:cNvPr>
          <p:cNvSpPr/>
          <p:nvPr/>
        </p:nvSpPr>
        <p:spPr>
          <a:xfrm>
            <a:off x="515938" y="753197"/>
            <a:ext cx="11341099" cy="5949103"/>
          </a:xfrm>
          <a:custGeom>
            <a:avLst/>
            <a:gdLst>
              <a:gd name="connsiteX0" fmla="*/ 5176675 w 11341099"/>
              <a:gd name="connsiteY0" fmla="*/ 705375 h 5949103"/>
              <a:gd name="connsiteX1" fmla="*/ 5537167 w 11341099"/>
              <a:gd name="connsiteY1" fmla="*/ 1038099 h 5949103"/>
              <a:gd name="connsiteX2" fmla="*/ 10980606 w 11341099"/>
              <a:gd name="connsiteY2" fmla="*/ 1038099 h 5949103"/>
              <a:gd name="connsiteX3" fmla="*/ 11341099 w 11341099"/>
              <a:gd name="connsiteY3" fmla="*/ 1370822 h 5949103"/>
              <a:gd name="connsiteX4" fmla="*/ 11341099 w 11341099"/>
              <a:gd name="connsiteY4" fmla="*/ 5616379 h 5949103"/>
              <a:gd name="connsiteX5" fmla="*/ 10980606 w 11341099"/>
              <a:gd name="connsiteY5" fmla="*/ 5949103 h 5949103"/>
              <a:gd name="connsiteX6" fmla="*/ 360493 w 11341099"/>
              <a:gd name="connsiteY6" fmla="*/ 5949103 h 5949103"/>
              <a:gd name="connsiteX7" fmla="*/ 0 w 11341099"/>
              <a:gd name="connsiteY7" fmla="*/ 5616379 h 5949103"/>
              <a:gd name="connsiteX8" fmla="*/ 0 w 11341099"/>
              <a:gd name="connsiteY8" fmla="*/ 332724 h 5949103"/>
              <a:gd name="connsiteX9" fmla="*/ 360493 w 11341099"/>
              <a:gd name="connsiteY9" fmla="*/ 0 h 5949103"/>
              <a:gd name="connsiteX10" fmla="*/ 4816182 w 11341099"/>
              <a:gd name="connsiteY10" fmla="*/ 0 h 5949103"/>
              <a:gd name="connsiteX11" fmla="*/ 5176675 w 11341099"/>
              <a:gd name="connsiteY11" fmla="*/ 332724 h 5949103"/>
              <a:gd name="connsiteX12" fmla="*/ 5176675 w 11341099"/>
              <a:gd name="connsiteY12" fmla="*/ 705375 h 594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41099" h="5949103">
                <a:moveTo>
                  <a:pt x="5176675" y="705375"/>
                </a:moveTo>
                <a:cubicBezTo>
                  <a:pt x="5176675" y="889131"/>
                  <a:pt x="5338074" y="1038099"/>
                  <a:pt x="5537167" y="1038099"/>
                </a:cubicBezTo>
                <a:lnTo>
                  <a:pt x="10980606" y="1038099"/>
                </a:lnTo>
                <a:cubicBezTo>
                  <a:pt x="11179670" y="1038099"/>
                  <a:pt x="11341099" y="1187066"/>
                  <a:pt x="11341099" y="1370822"/>
                </a:cubicBezTo>
                <a:lnTo>
                  <a:pt x="11341099" y="5616379"/>
                </a:lnTo>
                <a:cubicBezTo>
                  <a:pt x="11341099" y="5800136"/>
                  <a:pt x="11179670" y="5949103"/>
                  <a:pt x="10980606" y="5949103"/>
                </a:cubicBezTo>
                <a:lnTo>
                  <a:pt x="360493" y="5949103"/>
                </a:lnTo>
                <a:cubicBezTo>
                  <a:pt x="161398" y="5949103"/>
                  <a:pt x="0" y="5800136"/>
                  <a:pt x="0" y="5616379"/>
                </a:cubicBezTo>
                <a:lnTo>
                  <a:pt x="0" y="332724"/>
                </a:lnTo>
                <a:cubicBezTo>
                  <a:pt x="0" y="148966"/>
                  <a:pt x="161398" y="0"/>
                  <a:pt x="360493" y="0"/>
                </a:cubicBezTo>
                <a:lnTo>
                  <a:pt x="4816182" y="0"/>
                </a:lnTo>
                <a:cubicBezTo>
                  <a:pt x="5015275" y="0"/>
                  <a:pt x="5176675" y="148966"/>
                  <a:pt x="5176675" y="332724"/>
                </a:cubicBezTo>
                <a:lnTo>
                  <a:pt x="5176675" y="70537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720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950DA68A-C767-8985-B085-A668EBF797D7}"/>
              </a:ext>
            </a:extLst>
          </p:cNvPr>
          <p:cNvSpPr txBox="1"/>
          <p:nvPr/>
        </p:nvSpPr>
        <p:spPr>
          <a:xfrm>
            <a:off x="437639" y="342125"/>
            <a:ext cx="447619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Новый / действующий</a:t>
            </a:r>
            <a:r>
              <a:rPr lang="en-US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2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получатель финансовой поддержки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8A6979D-B4E9-A892-698A-711466AC6017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7EC958-EA5A-8EEC-54AA-7F75E6578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7EEB51A-687B-08BA-C700-E53DAE4C6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C4381608-37EC-35DF-9188-7F213B360740}"/>
              </a:ext>
            </a:extLst>
          </p:cNvPr>
          <p:cNvSpPr txBox="1"/>
          <p:nvPr/>
        </p:nvSpPr>
        <p:spPr>
          <a:xfrm>
            <a:off x="5939600" y="1099639"/>
            <a:ext cx="486158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2400" b="0" dirty="0">
                <a:solidFill>
                  <a:srgbClr val="101D37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Название компании</a:t>
            </a:r>
          </a:p>
        </p:txBody>
      </p:sp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id="{4E7CB1B9-8C3A-4E16-D699-C23DCB4F1E16}"/>
              </a:ext>
            </a:extLst>
          </p:cNvPr>
          <p:cNvSpPr/>
          <p:nvPr/>
        </p:nvSpPr>
        <p:spPr>
          <a:xfrm>
            <a:off x="732528" y="1036753"/>
            <a:ext cx="1871662" cy="752243"/>
          </a:xfrm>
          <a:prstGeom prst="round2DiagRect">
            <a:avLst/>
          </a:prstGeom>
          <a:solidFill>
            <a:srgbClr val="101D3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 Medium"/>
              </a:rPr>
              <a:t>Лого компании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30FDC2-D329-354D-5EB7-8E05887213A9}"/>
              </a:ext>
            </a:extLst>
          </p:cNvPr>
          <p:cNvSpPr txBox="1"/>
          <p:nvPr/>
        </p:nvSpPr>
        <p:spPr>
          <a:xfrm>
            <a:off x="3048802" y="335783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101D37"/>
                </a:solidFill>
                <a:effectLst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 Medium"/>
              </a:rPr>
              <a:t>Фото объекта(рендер)/действующего производства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101D37"/>
              </a:solidFill>
              <a:effectLst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101D37"/>
                </a:solidFill>
                <a:effectLst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 Medium"/>
              </a:rPr>
              <a:t>Заливается вся фигура 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14ADCC2-C002-5EDE-56B0-54E793B2AD96}"/>
              </a:ext>
            </a:extLst>
          </p:cNvPr>
          <p:cNvSpPr/>
          <p:nvPr/>
        </p:nvSpPr>
        <p:spPr>
          <a:xfrm>
            <a:off x="732527" y="4995024"/>
            <a:ext cx="5731773" cy="1529601"/>
          </a:xfrm>
          <a:prstGeom prst="roundRect">
            <a:avLst>
              <a:gd name="adj" fmla="val 5791"/>
            </a:avLst>
          </a:prstGeom>
          <a:solidFill>
            <a:srgbClr val="101D37">
              <a:alpha val="9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883DD313-C6E9-ED22-6074-DF70E5CAF4A1}"/>
              </a:ext>
            </a:extLst>
          </p:cNvPr>
          <p:cNvSpPr txBox="1"/>
          <p:nvPr/>
        </p:nvSpPr>
        <p:spPr>
          <a:xfrm>
            <a:off x="866562" y="5053259"/>
            <a:ext cx="5419938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Helvetica Neue"/>
              </a:rPr>
              <a:t>Уникальность приобретаемого оборудования</a:t>
            </a:r>
            <a:endParaRPr lang="ru-RU" sz="1400" b="0" dirty="0">
              <a:solidFill>
                <a:schemeClr val="bg1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D4337CB1-635F-9897-F69C-DDD13C9C6256}"/>
              </a:ext>
            </a:extLst>
          </p:cNvPr>
          <p:cNvSpPr txBox="1"/>
          <p:nvPr/>
        </p:nvSpPr>
        <p:spPr>
          <a:xfrm>
            <a:off x="845281" y="5384334"/>
            <a:ext cx="5250719" cy="910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Кратко отражается в чем уникальность приобретаемого оборудования и как его приобретение скажется на деятельности предприятия (например, способствует внедрению прорывных технологий, цифровизации, экологической трансформации компании)</a:t>
            </a:r>
          </a:p>
        </p:txBody>
      </p:sp>
      <p:pic>
        <p:nvPicPr>
          <p:cNvPr id="48" name="Рисунок 47" descr="Камера со сплошной заливкой">
            <a:extLst>
              <a:ext uri="{FF2B5EF4-FFF2-40B4-BE49-F238E27FC236}">
                <a16:creationId xmlns:a16="http://schemas.microsoft.com/office/drawing/2014/main" id="{96FB5A99-8729-AEDB-1583-ADDF57CA5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404" y="2503951"/>
            <a:ext cx="914400" cy="914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F01D15E-B0E4-1DC5-81C1-82234D9671FE}"/>
              </a:ext>
            </a:extLst>
          </p:cNvPr>
          <p:cNvGrpSpPr/>
          <p:nvPr/>
        </p:nvGrpSpPr>
        <p:grpSpPr>
          <a:xfrm>
            <a:off x="6146881" y="5070085"/>
            <a:ext cx="228519" cy="228520"/>
            <a:chOff x="3915909" y="5038808"/>
            <a:chExt cx="228519" cy="228520"/>
          </a:xfrm>
        </p:grpSpPr>
        <p:sp>
          <p:nvSpPr>
            <p:cNvPr id="43" name="Rounded Rectangle">
              <a:extLst>
                <a:ext uri="{FF2B5EF4-FFF2-40B4-BE49-F238E27FC236}">
                  <a16:creationId xmlns:a16="http://schemas.microsoft.com/office/drawing/2014/main" id="{3D7B3BE8-0632-F185-BF9A-E6CC9633B27C}"/>
                </a:ext>
              </a:extLst>
            </p:cNvPr>
            <p:cNvSpPr/>
            <p:nvPr/>
          </p:nvSpPr>
          <p:spPr>
            <a:xfrm>
              <a:off x="3915909" y="5038808"/>
              <a:ext cx="228519" cy="228520"/>
            </a:xfrm>
            <a:prstGeom prst="roundRect">
              <a:avLst>
                <a:gd name="adj" fmla="val 17947"/>
              </a:avLst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41275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E119043F-B6E6-01AA-CEA0-6D9F36B3F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5504" y="5093887"/>
              <a:ext cx="149329" cy="118363"/>
            </a:xfrm>
            <a:prstGeom prst="straightConnector1">
              <a:avLst/>
            </a:prstGeom>
            <a:ln w="63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63E04E0A-2846-C177-4B2A-9A4D064C6534}"/>
              </a:ext>
            </a:extLst>
          </p:cNvPr>
          <p:cNvSpPr txBox="1"/>
          <p:nvPr/>
        </p:nvSpPr>
        <p:spPr>
          <a:xfrm>
            <a:off x="10487025" y="6152189"/>
            <a:ext cx="124755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1430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11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17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23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29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34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40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46" algn="ctr" defTabSz="41277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Москва 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| </a:t>
            </a:r>
            <a:r>
              <a:rPr lang="ru-RU" sz="1200" b="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0161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A359-8031-3143-DF4D-2E6405C9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ED4918B-4B80-5333-A792-8D1E5DC203A0}"/>
              </a:ext>
            </a:extLst>
          </p:cNvPr>
          <p:cNvGrpSpPr/>
          <p:nvPr/>
        </p:nvGrpSpPr>
        <p:grpSpPr>
          <a:xfrm>
            <a:off x="5691811" y="216612"/>
            <a:ext cx="4423907" cy="324594"/>
            <a:chOff x="5691811" y="216612"/>
            <a:chExt cx="4423907" cy="32459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A3F21-7219-DC1C-AB4F-E2FAF654C998}"/>
                </a:ext>
              </a:extLst>
            </p:cNvPr>
            <p:cNvSpPr txBox="1"/>
            <p:nvPr/>
          </p:nvSpPr>
          <p:spPr>
            <a:xfrm>
              <a:off x="5691811" y="247866"/>
              <a:ext cx="889417" cy="262086"/>
            </a:xfrm>
            <a:prstGeom prst="roundRect">
              <a:avLst>
                <a:gd name="adj" fmla="val 20656"/>
              </a:avLst>
            </a:prstGeom>
            <a:solidFill>
              <a:srgbClr val="101D37"/>
            </a:solidFill>
          </p:spPr>
          <p:txBody>
            <a:bodyPr wrap="non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solidFill>
                    <a:schemeClr val="bg1"/>
                  </a:solidFill>
                  <a:latin typeface="Montserrat" panose="00000500000000000000" pitchFamily="2" charset="-52"/>
                </a:defRPr>
              </a:lvl1pPr>
            </a:lstStyle>
            <a:p>
              <a:pPr marL="0" marR="0" lvl="0" indent="0" algn="ctr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О компании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9E8575-8AC4-AC10-3026-A2D745A40AFF}"/>
                </a:ext>
              </a:extLst>
            </p:cNvPr>
            <p:cNvSpPr txBox="1"/>
            <p:nvPr/>
          </p:nvSpPr>
          <p:spPr>
            <a:xfrm>
              <a:off x="6657287" y="216612"/>
              <a:ext cx="846573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i="0" u="none" strike="noStrike" kern="0" cap="none" spc="0" normalizeH="0" baseline="0" noProof="0" dirty="0">
                  <a:ln>
                    <a:noFill/>
                  </a:ln>
                  <a:solidFill>
                    <a:srgbClr val="101D37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О проекте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E122F8-D973-12D5-3FD1-A41F9E8BD036}"/>
                </a:ext>
              </a:extLst>
            </p:cNvPr>
            <p:cNvSpPr txBox="1"/>
            <p:nvPr/>
          </p:nvSpPr>
          <p:spPr>
            <a:xfrm>
              <a:off x="7522223" y="216612"/>
              <a:ext cx="2593495" cy="324594"/>
            </a:xfrm>
            <a:prstGeom prst="roundRect">
              <a:avLst>
                <a:gd name="adj" fmla="val 50000"/>
              </a:avLst>
            </a:prstGeom>
            <a:noFill/>
          </p:spPr>
          <p:txBody>
            <a:bodyPr wrap="square" rtlCol="0" anchor="ctr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900">
                  <a:latin typeface="TT Moscow Economy Thin" panose="020B0103030101020204" pitchFamily="34" charset="0"/>
                </a:defRPr>
              </a:lvl1pPr>
            </a:lstStyle>
            <a:p>
              <a:pPr marL="0" marR="0" lvl="0" indent="0" defTabSz="4127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kern="0" dirty="0">
                  <a:solidFill>
                    <a:srgbClr val="101D37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Перечень оборудования</a:t>
              </a:r>
              <a:endParaRPr kumimoji="0" lang="ru-RU" sz="800" i="0" u="none" strike="noStrike" kern="0" cap="none" spc="0" normalizeH="0" baseline="0" noProof="0" dirty="0">
                <a:ln>
                  <a:noFill/>
                </a:ln>
                <a:solidFill>
                  <a:srgbClr val="101D37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E20EEF1-A3B5-B1AC-F715-2A2158C96BFB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26E0D6F-7CAD-A849-0E5F-AF95D7BB9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B0037AF-BE6C-C79F-EB15-85EB2E736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721140-3F70-A0E0-6CBB-7B99CD99B861}"/>
              </a:ext>
            </a:extLst>
          </p:cNvPr>
          <p:cNvSpPr txBox="1"/>
          <p:nvPr/>
        </p:nvSpPr>
        <p:spPr>
          <a:xfrm>
            <a:off x="416352" y="253314"/>
            <a:ext cx="519558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Название компании</a:t>
            </a:r>
            <a:br>
              <a:rPr lang="ru-RU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можно в две строки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8226B-AA97-5955-747B-FB542CDA95B2}"/>
              </a:ext>
            </a:extLst>
          </p:cNvPr>
          <p:cNvSpPr txBox="1"/>
          <p:nvPr/>
        </p:nvSpPr>
        <p:spPr>
          <a:xfrm>
            <a:off x="416352" y="836190"/>
            <a:ext cx="5698791" cy="81147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Краткое описание деятельности компании. Чем занимается, </a:t>
            </a:r>
            <a:b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особенная</a:t>
            </a:r>
            <a:r>
              <a:rPr lang="en-US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</a:t>
            </a: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отличительная черта деятельности организации. </a:t>
            </a:r>
            <a:b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Краткое описание деятельности компании. Чем занимается, </a:t>
            </a:r>
            <a:b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особенная</a:t>
            </a:r>
            <a:r>
              <a:rPr lang="en-US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</a:t>
            </a:r>
            <a:r>
              <a:rPr lang="ru-RU" sz="120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отличительная черта деятельности организации</a:t>
            </a:r>
          </a:p>
          <a:p>
            <a:endParaRPr lang="ru-RU" sz="1200" dirty="0">
              <a:solidFill>
                <a:srgbClr val="101D37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327A6-DA37-18B9-28B5-E6699DAD997F}"/>
              </a:ext>
            </a:extLst>
          </p:cNvPr>
          <p:cNvSpPr txBox="1"/>
          <p:nvPr/>
        </p:nvSpPr>
        <p:spPr>
          <a:xfrm>
            <a:off x="416350" y="1707096"/>
            <a:ext cx="566082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Финансово хозяйственные показатели </a:t>
            </a:r>
            <a:r>
              <a:rPr lang="ru-RU" sz="1100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(за истекший год)</a:t>
            </a:r>
            <a:endParaRPr lang="ru-RU" sz="1400" dirty="0">
              <a:solidFill>
                <a:srgbClr val="101D37"/>
              </a:solidFill>
              <a:latin typeface="Arial Black" panose="020B0A040201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AF4994-2BDA-7DA3-55F4-084823CE56FE}"/>
              </a:ext>
            </a:extLst>
          </p:cNvPr>
          <p:cNvSpPr txBox="1"/>
          <p:nvPr/>
        </p:nvSpPr>
        <p:spPr>
          <a:xfrm>
            <a:off x="425493" y="3037491"/>
            <a:ext cx="5698793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Производственные/</a:t>
            </a:r>
            <a:r>
              <a:rPr lang="ru-RU" sz="1400" dirty="0" err="1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ая</a:t>
            </a: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площади в Москве</a:t>
            </a:r>
            <a:endParaRPr lang="ru-RU" sz="1200" dirty="0">
              <a:solidFill>
                <a:srgbClr val="101D37"/>
              </a:solidFill>
              <a:latin typeface="Arial Black" panose="020B0A040201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24">
            <a:extLst>
              <a:ext uri="{FF2B5EF4-FFF2-40B4-BE49-F238E27FC236}">
                <a16:creationId xmlns:a16="http://schemas.microsoft.com/office/drawing/2014/main" id="{A0CC2C02-3738-98BA-F49D-9BE3C833F44F}"/>
              </a:ext>
            </a:extLst>
          </p:cNvPr>
          <p:cNvSpPr/>
          <p:nvPr/>
        </p:nvSpPr>
        <p:spPr>
          <a:xfrm>
            <a:off x="416350" y="3313035"/>
            <a:ext cx="5676707" cy="3058693"/>
          </a:xfrm>
          <a:prstGeom prst="roundRect">
            <a:avLst>
              <a:gd name="adj" fmla="val 754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593AA3B-2BA7-95B5-4740-092896789B71}"/>
              </a:ext>
            </a:extLst>
          </p:cNvPr>
          <p:cNvGrpSpPr/>
          <p:nvPr/>
        </p:nvGrpSpPr>
        <p:grpSpPr>
          <a:xfrm>
            <a:off x="507118" y="3409384"/>
            <a:ext cx="2114123" cy="626360"/>
            <a:chOff x="530652" y="3236903"/>
            <a:chExt cx="2114123" cy="62636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A01C18-16D0-1910-89D8-F822A2A37BAA}"/>
                </a:ext>
              </a:extLst>
            </p:cNvPr>
            <p:cNvSpPr txBox="1"/>
            <p:nvPr/>
          </p:nvSpPr>
          <p:spPr>
            <a:xfrm>
              <a:off x="643248" y="3236903"/>
              <a:ext cx="1571045" cy="5365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тыс. м²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83BE6CC-B70E-71D7-BF59-8DA272056D39}"/>
                </a:ext>
              </a:extLst>
            </p:cNvPr>
            <p:cNvSpPr txBox="1"/>
            <p:nvPr/>
          </p:nvSpPr>
          <p:spPr>
            <a:xfrm>
              <a:off x="530652" y="3617042"/>
              <a:ext cx="211412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объекта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242A2AE-DE2B-1F31-DF6F-3F279325E750}"/>
              </a:ext>
            </a:extLst>
          </p:cNvPr>
          <p:cNvGrpSpPr/>
          <p:nvPr/>
        </p:nvGrpSpPr>
        <p:grpSpPr>
          <a:xfrm>
            <a:off x="3797080" y="3409384"/>
            <a:ext cx="1914183" cy="626360"/>
            <a:chOff x="3320895" y="3236903"/>
            <a:chExt cx="1914183" cy="62636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77C3F4-DB24-A3D7-4F7D-1857E3FB99FA}"/>
                </a:ext>
              </a:extLst>
            </p:cNvPr>
            <p:cNvSpPr txBox="1"/>
            <p:nvPr/>
          </p:nvSpPr>
          <p:spPr>
            <a:xfrm>
              <a:off x="3465975" y="3236903"/>
              <a:ext cx="1769103" cy="5365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ХХ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Га</a:t>
              </a:r>
              <a:endParaRPr lang="ru-RU" sz="600" b="1" kern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A0F35C-35ED-ACBF-4999-46EF36C4E16A}"/>
                </a:ext>
              </a:extLst>
            </p:cNvPr>
            <p:cNvSpPr txBox="1"/>
            <p:nvPr/>
          </p:nvSpPr>
          <p:spPr>
            <a:xfrm>
              <a:off x="3320895" y="3617042"/>
              <a:ext cx="187604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Общая площадь ЗУ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1646EB4E-3608-DB95-185B-6449736F2E19}"/>
              </a:ext>
            </a:extLst>
          </p:cNvPr>
          <p:cNvSpPr txBox="1"/>
          <p:nvPr/>
        </p:nvSpPr>
        <p:spPr>
          <a:xfrm>
            <a:off x="6188753" y="1358217"/>
            <a:ext cx="456305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1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Примеры выпускаемой продукции</a:t>
            </a:r>
          </a:p>
        </p:txBody>
      </p: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8C1DF0A3-F050-21F3-6E3F-4CAF8B6E062F}"/>
              </a:ext>
            </a:extLst>
          </p:cNvPr>
          <p:cNvGrpSpPr/>
          <p:nvPr/>
        </p:nvGrpSpPr>
        <p:grpSpPr>
          <a:xfrm>
            <a:off x="6255439" y="1774466"/>
            <a:ext cx="1757649" cy="2184639"/>
            <a:chOff x="6255439" y="1244362"/>
            <a:chExt cx="1757649" cy="2184639"/>
          </a:xfrm>
        </p:grpSpPr>
        <p:sp>
          <p:nvSpPr>
            <p:cNvPr id="147" name="Скругленный прямоугольник 24">
              <a:extLst>
                <a:ext uri="{FF2B5EF4-FFF2-40B4-BE49-F238E27FC236}">
                  <a16:creationId xmlns:a16="http://schemas.microsoft.com/office/drawing/2014/main" id="{25A6474D-1A60-0DFB-777A-D2489AD1D1AD}"/>
                </a:ext>
              </a:extLst>
            </p:cNvPr>
            <p:cNvSpPr/>
            <p:nvPr/>
          </p:nvSpPr>
          <p:spPr>
            <a:xfrm>
              <a:off x="6255440" y="12443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04F056E-658F-8995-A015-774189AD74FD}"/>
                </a:ext>
              </a:extLst>
            </p:cNvPr>
            <p:cNvSpPr txBox="1"/>
            <p:nvPr/>
          </p:nvSpPr>
          <p:spPr>
            <a:xfrm>
              <a:off x="6255439" y="29298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68" name="Скругленный прямоугольник 24">
              <a:extLst>
                <a:ext uri="{FF2B5EF4-FFF2-40B4-BE49-F238E27FC236}">
                  <a16:creationId xmlns:a16="http://schemas.microsoft.com/office/drawing/2014/main" id="{AE93FD9B-A50E-3DC0-5E34-249BBFC4777B}"/>
                </a:ext>
              </a:extLst>
            </p:cNvPr>
            <p:cNvSpPr/>
            <p:nvPr/>
          </p:nvSpPr>
          <p:spPr>
            <a:xfrm>
              <a:off x="6255440" y="12443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169BE51B-10BE-0A31-8311-7B67811D7609}"/>
              </a:ext>
            </a:extLst>
          </p:cNvPr>
          <p:cNvGrpSpPr/>
          <p:nvPr/>
        </p:nvGrpSpPr>
        <p:grpSpPr>
          <a:xfrm>
            <a:off x="8185579" y="1774466"/>
            <a:ext cx="1757649" cy="2184639"/>
            <a:chOff x="6407839" y="1396762"/>
            <a:chExt cx="1757649" cy="2184639"/>
          </a:xfrm>
        </p:grpSpPr>
        <p:sp>
          <p:nvSpPr>
            <p:cNvPr id="169" name="Скругленный прямоугольник 24">
              <a:extLst>
                <a:ext uri="{FF2B5EF4-FFF2-40B4-BE49-F238E27FC236}">
                  <a16:creationId xmlns:a16="http://schemas.microsoft.com/office/drawing/2014/main" id="{BE795BA9-6483-F445-648F-B66FDA66EA42}"/>
                </a:ext>
              </a:extLst>
            </p:cNvPr>
            <p:cNvSpPr/>
            <p:nvPr/>
          </p:nvSpPr>
          <p:spPr>
            <a:xfrm>
              <a:off x="6407840" y="13967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6D849A3-462F-10A3-EB1C-5030F2B57E58}"/>
                </a:ext>
              </a:extLst>
            </p:cNvPr>
            <p:cNvSpPr txBox="1"/>
            <p:nvPr/>
          </p:nvSpPr>
          <p:spPr>
            <a:xfrm>
              <a:off x="6407839" y="30822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71" name="Скругленный прямоугольник 24">
              <a:extLst>
                <a:ext uri="{FF2B5EF4-FFF2-40B4-BE49-F238E27FC236}">
                  <a16:creationId xmlns:a16="http://schemas.microsoft.com/office/drawing/2014/main" id="{09B9EFAF-6B7B-13EE-E259-2B0C708AAF98}"/>
                </a:ext>
              </a:extLst>
            </p:cNvPr>
            <p:cNvSpPr/>
            <p:nvPr/>
          </p:nvSpPr>
          <p:spPr>
            <a:xfrm>
              <a:off x="6407840" y="13967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3CF8DBFE-0EC5-C6C7-63C2-69084FD66D22}"/>
              </a:ext>
            </a:extLst>
          </p:cNvPr>
          <p:cNvGrpSpPr/>
          <p:nvPr/>
        </p:nvGrpSpPr>
        <p:grpSpPr>
          <a:xfrm>
            <a:off x="10115718" y="1774466"/>
            <a:ext cx="1757649" cy="2184639"/>
            <a:chOff x="6407839" y="1396762"/>
            <a:chExt cx="1757649" cy="2184639"/>
          </a:xfrm>
        </p:grpSpPr>
        <p:sp>
          <p:nvSpPr>
            <p:cNvPr id="174" name="Скругленный прямоугольник 24">
              <a:extLst>
                <a:ext uri="{FF2B5EF4-FFF2-40B4-BE49-F238E27FC236}">
                  <a16:creationId xmlns:a16="http://schemas.microsoft.com/office/drawing/2014/main" id="{7102773C-F87B-5575-0CA8-8C0C4C7A1345}"/>
                </a:ext>
              </a:extLst>
            </p:cNvPr>
            <p:cNvSpPr/>
            <p:nvPr/>
          </p:nvSpPr>
          <p:spPr>
            <a:xfrm>
              <a:off x="6407840" y="1396762"/>
              <a:ext cx="1753200" cy="1675663"/>
            </a:xfrm>
            <a:prstGeom prst="round2SameRect">
              <a:avLst>
                <a:gd name="adj1" fmla="val 7482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709F457-E845-47CF-5C10-790CFA2F6516}"/>
                </a:ext>
              </a:extLst>
            </p:cNvPr>
            <p:cNvSpPr txBox="1"/>
            <p:nvPr/>
          </p:nvSpPr>
          <p:spPr>
            <a:xfrm>
              <a:off x="6407839" y="3082289"/>
              <a:ext cx="17576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Название</a:t>
              </a:r>
              <a:b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</a:b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можно в две строки</a:t>
              </a:r>
            </a:p>
          </p:txBody>
        </p:sp>
        <p:sp>
          <p:nvSpPr>
            <p:cNvPr id="176" name="Скругленный прямоугольник 24">
              <a:extLst>
                <a:ext uri="{FF2B5EF4-FFF2-40B4-BE49-F238E27FC236}">
                  <a16:creationId xmlns:a16="http://schemas.microsoft.com/office/drawing/2014/main" id="{6DFF423E-A59A-42C2-FBB5-1A5EDCFEA64F}"/>
                </a:ext>
              </a:extLst>
            </p:cNvPr>
            <p:cNvSpPr/>
            <p:nvPr/>
          </p:nvSpPr>
          <p:spPr>
            <a:xfrm>
              <a:off x="6407840" y="1396763"/>
              <a:ext cx="1753200" cy="2184638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6A39C904-0F63-899D-EAFA-41CD6FD0D13A}"/>
              </a:ext>
            </a:extLst>
          </p:cNvPr>
          <p:cNvSpPr txBox="1"/>
          <p:nvPr/>
        </p:nvSpPr>
        <p:spPr>
          <a:xfrm>
            <a:off x="6170162" y="4018206"/>
            <a:ext cx="456305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 b="1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Описание выпускаемой продукции</a:t>
            </a:r>
          </a:p>
        </p:txBody>
      </p:sp>
      <p:sp>
        <p:nvSpPr>
          <p:cNvPr id="193" name="Скругленный прямоугольник 24">
            <a:extLst>
              <a:ext uri="{FF2B5EF4-FFF2-40B4-BE49-F238E27FC236}">
                <a16:creationId xmlns:a16="http://schemas.microsoft.com/office/drawing/2014/main" id="{6AD82008-8BE9-79E6-0B60-AADA9009BB47}"/>
              </a:ext>
            </a:extLst>
          </p:cNvPr>
          <p:cNvSpPr/>
          <p:nvPr/>
        </p:nvSpPr>
        <p:spPr>
          <a:xfrm>
            <a:off x="6237750" y="4365070"/>
            <a:ext cx="5600697" cy="937364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3" name="Прямоугольник: скругленные углы 5">
            <a:extLst>
              <a:ext uri="{FF2B5EF4-FFF2-40B4-BE49-F238E27FC236}">
                <a16:creationId xmlns:a16="http://schemas.microsoft.com/office/drawing/2014/main" id="{B98783D1-14DD-0590-14AF-990B23B19FD0}"/>
              </a:ext>
            </a:extLst>
          </p:cNvPr>
          <p:cNvSpPr/>
          <p:nvPr/>
        </p:nvSpPr>
        <p:spPr>
          <a:xfrm rot="10800000" flipV="1">
            <a:off x="6223223" y="4517957"/>
            <a:ext cx="5803229" cy="631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50800" dist="50800" dir="5400000" algn="ctr" rotWithShape="0">
              <a:schemeClr val="tx1">
                <a:alpha val="0"/>
              </a:scheme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  <a:p>
            <a:pPr defTabSz="412730" hangingPunct="0">
              <a:defRPr/>
            </a:pPr>
            <a:r>
              <a:rPr lang="ru-RU" sz="10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Информация о выпускаемой продукции Информация о выпускаемой продукции</a:t>
            </a:r>
          </a:p>
        </p:txBody>
      </p:sp>
      <p:pic>
        <p:nvPicPr>
          <p:cNvPr id="204" name="Рисунок 203" descr="Камера со сплошной заливкой">
            <a:extLst>
              <a:ext uri="{FF2B5EF4-FFF2-40B4-BE49-F238E27FC236}">
                <a16:creationId xmlns:a16="http://schemas.microsoft.com/office/drawing/2014/main" id="{6061F1CF-EC37-EC9F-0EB4-75AD437AB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9264" y="2150033"/>
            <a:ext cx="914400" cy="914400"/>
          </a:xfrm>
          <a:prstGeom prst="rect">
            <a:avLst/>
          </a:prstGeom>
        </p:spPr>
      </p:pic>
      <p:pic>
        <p:nvPicPr>
          <p:cNvPr id="205" name="Рисунок 204" descr="Камера со сплошной заливкой">
            <a:extLst>
              <a:ext uri="{FF2B5EF4-FFF2-40B4-BE49-F238E27FC236}">
                <a16:creationId xmlns:a16="http://schemas.microsoft.com/office/drawing/2014/main" id="{B7BE0F8F-7D82-B064-1836-187EEF4FD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3818" y="2150033"/>
            <a:ext cx="914400" cy="914400"/>
          </a:xfrm>
          <a:prstGeom prst="rect">
            <a:avLst/>
          </a:prstGeom>
        </p:spPr>
      </p:pic>
      <p:pic>
        <p:nvPicPr>
          <p:cNvPr id="206" name="Рисунок 205" descr="Камера со сплошной заливкой">
            <a:extLst>
              <a:ext uri="{FF2B5EF4-FFF2-40B4-BE49-F238E27FC236}">
                <a16:creationId xmlns:a16="http://schemas.microsoft.com/office/drawing/2014/main" id="{3BDA928E-C81D-DF3E-2FD3-D15F9789E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5119" y="2150033"/>
            <a:ext cx="914400" cy="914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7DA609-EC3D-E7EA-7EB5-78F7A83E4A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" t="-1355" r="11388" b="291"/>
          <a:stretch/>
        </p:blipFill>
        <p:spPr>
          <a:xfrm>
            <a:off x="3990871" y="4128289"/>
            <a:ext cx="2068410" cy="2674696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69000"/>
              </a:srgbClr>
            </a:outerShdw>
          </a:effectLst>
        </p:spPr>
      </p:pic>
      <p:pic>
        <p:nvPicPr>
          <p:cNvPr id="18" name="Рисунок 17" descr="Маркер со сплошной заливкой">
            <a:extLst>
              <a:ext uri="{FF2B5EF4-FFF2-40B4-BE49-F238E27FC236}">
                <a16:creationId xmlns:a16="http://schemas.microsoft.com/office/drawing/2014/main" id="{FA1DAEDF-D9A5-8B41-106F-C54B4A6D7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4437" y="4034383"/>
            <a:ext cx="429258" cy="429258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F4906C62-B020-403B-D87A-5A75F884CD23}"/>
              </a:ext>
            </a:extLst>
          </p:cNvPr>
          <p:cNvSpPr txBox="1"/>
          <p:nvPr/>
        </p:nvSpPr>
        <p:spPr>
          <a:xfrm>
            <a:off x="476437" y="4988597"/>
            <a:ext cx="2885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Указывается адрес/а объекта/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C183CBA-E983-6D79-56C5-0B4AC9CC61A8}"/>
              </a:ext>
            </a:extLst>
          </p:cNvPr>
          <p:cNvGrpSpPr/>
          <p:nvPr/>
        </p:nvGrpSpPr>
        <p:grpSpPr>
          <a:xfrm>
            <a:off x="6201373" y="869782"/>
            <a:ext cx="3614534" cy="517886"/>
            <a:chOff x="437566" y="5211260"/>
            <a:chExt cx="3614534" cy="517886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0CD72478-A5C6-10E8-1ADA-48187C2A6820}"/>
                </a:ext>
              </a:extLst>
            </p:cNvPr>
            <p:cNvGrpSpPr/>
            <p:nvPr/>
          </p:nvGrpSpPr>
          <p:grpSpPr>
            <a:xfrm>
              <a:off x="1010904" y="5211260"/>
              <a:ext cx="3041196" cy="472035"/>
              <a:chOff x="1010904" y="5130531"/>
              <a:chExt cx="3041196" cy="47203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2448DA-8B68-1115-2BAD-80698AD44ABB}"/>
                  </a:ext>
                </a:extLst>
              </p:cNvPr>
              <p:cNvSpPr txBox="1"/>
              <p:nvPr/>
            </p:nvSpPr>
            <p:spPr>
              <a:xfrm>
                <a:off x="1010904" y="5130531"/>
                <a:ext cx="30411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dirty="0"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Бенефициар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F1DDF8-0DD2-2DD1-8591-66EF439F0B0C}"/>
                  </a:ext>
                </a:extLst>
              </p:cNvPr>
              <p:cNvSpPr txBox="1"/>
              <p:nvPr/>
            </p:nvSpPr>
            <p:spPr>
              <a:xfrm>
                <a:off x="1010904" y="5325567"/>
                <a:ext cx="3041196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200">
                    <a:solidFill>
                      <a:srgbClr val="101D37"/>
                    </a:solidFill>
                    <a:latin typeface="TT Moscow Economy" panose="020B0604020202020204" charset="0"/>
                  </a:defRPr>
                </a:lvl1pPr>
              </a:lstStyle>
              <a:p>
                <a:r>
                  <a:rPr lang="ru-RU" dirty="0">
                    <a:latin typeface="Arial Black" panose="020B0A040201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Имя Отчество Фамилия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4DCB9334-35C7-E0F3-A81A-F5ABCA86347F}"/>
                </a:ext>
              </a:extLst>
            </p:cNvPr>
            <p:cNvGrpSpPr/>
            <p:nvPr/>
          </p:nvGrpSpPr>
          <p:grpSpPr>
            <a:xfrm>
              <a:off x="437566" y="5221546"/>
              <a:ext cx="531177" cy="507600"/>
              <a:chOff x="437566" y="5312562"/>
              <a:chExt cx="531177" cy="507600"/>
            </a:xfrm>
          </p:grpSpPr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75F8B4FA-F950-123A-06FE-63CCCE805EC2}"/>
                  </a:ext>
                </a:extLst>
              </p:cNvPr>
              <p:cNvSpPr/>
              <p:nvPr/>
            </p:nvSpPr>
            <p:spPr>
              <a:xfrm>
                <a:off x="608742" y="5386362"/>
                <a:ext cx="360001" cy="360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Пользователь со сплошной заливкой">
                <a:extLst>
                  <a:ext uri="{FF2B5EF4-FFF2-40B4-BE49-F238E27FC236}">
                    <a16:creationId xmlns:a16="http://schemas.microsoft.com/office/drawing/2014/main" id="{085928A1-3947-7337-FF75-2210D8343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37566" y="5312562"/>
                <a:ext cx="507600" cy="507600"/>
              </a:xfrm>
              <a:prstGeom prst="rect">
                <a:avLst/>
              </a:prstGeom>
            </p:spPr>
          </p:pic>
        </p:grp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92C3834-DA61-2833-0661-C17006D74CD3}"/>
              </a:ext>
            </a:extLst>
          </p:cNvPr>
          <p:cNvGrpSpPr/>
          <p:nvPr/>
        </p:nvGrpSpPr>
        <p:grpSpPr>
          <a:xfrm>
            <a:off x="512911" y="1963521"/>
            <a:ext cx="5709853" cy="822067"/>
            <a:chOff x="512911" y="1666553"/>
            <a:chExt cx="5709853" cy="822067"/>
          </a:xfrm>
        </p:grpSpPr>
        <p:sp>
          <p:nvSpPr>
            <p:cNvPr id="37" name="Скругленный прямоугольник 24">
              <a:extLst>
                <a:ext uri="{FF2B5EF4-FFF2-40B4-BE49-F238E27FC236}">
                  <a16:creationId xmlns:a16="http://schemas.microsoft.com/office/drawing/2014/main" id="{0D7926E9-0368-E229-AA6B-5B4AF4C16A48}"/>
                </a:ext>
              </a:extLst>
            </p:cNvPr>
            <p:cNvSpPr/>
            <p:nvPr/>
          </p:nvSpPr>
          <p:spPr>
            <a:xfrm>
              <a:off x="520248" y="1666553"/>
              <a:ext cx="1349922" cy="82206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5F3D19C8-6E1B-C74C-8C35-326D8D6CC7A5}"/>
                </a:ext>
              </a:extLst>
            </p:cNvPr>
            <p:cNvSpPr/>
            <p:nvPr/>
          </p:nvSpPr>
          <p:spPr>
            <a:xfrm>
              <a:off x="1894240" y="1666553"/>
              <a:ext cx="1373008" cy="82206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6548A3-D6F3-1021-71E8-EF6B21F16022}"/>
                </a:ext>
              </a:extLst>
            </p:cNvPr>
            <p:cNvSpPr txBox="1"/>
            <p:nvPr/>
          </p:nvSpPr>
          <p:spPr>
            <a:xfrm>
              <a:off x="2009495" y="1750471"/>
              <a:ext cx="846721" cy="219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млн</a:t>
              </a:r>
              <a:endPara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6314C2-818B-8C68-9FCF-87B84C7712F3}"/>
                </a:ext>
              </a:extLst>
            </p:cNvPr>
            <p:cNvSpPr txBox="1"/>
            <p:nvPr/>
          </p:nvSpPr>
          <p:spPr>
            <a:xfrm>
              <a:off x="1961529" y="1995888"/>
              <a:ext cx="121615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Выручка ₽</a:t>
              </a:r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4B50D4B5-B4C0-385E-5D0E-EB79B61ED1B1}"/>
                </a:ext>
              </a:extLst>
            </p:cNvPr>
            <p:cNvSpPr/>
            <p:nvPr/>
          </p:nvSpPr>
          <p:spPr>
            <a:xfrm>
              <a:off x="3291318" y="1666553"/>
              <a:ext cx="1540632" cy="822067"/>
            </a:xfrm>
            <a:prstGeom prst="roundRect">
              <a:avLst>
                <a:gd name="adj" fmla="val 7829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CDB5A-C5E8-9818-797F-3D43F20CD46D}"/>
                </a:ext>
              </a:extLst>
            </p:cNvPr>
            <p:cNvSpPr txBox="1"/>
            <p:nvPr/>
          </p:nvSpPr>
          <p:spPr>
            <a:xfrm>
              <a:off x="3410004" y="1750471"/>
              <a:ext cx="1089095" cy="2339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млн </a:t>
              </a: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₽</a:t>
              </a: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endPara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A01EB6-F0ED-820B-EC9A-BE35A14F84E9}"/>
                </a:ext>
              </a:extLst>
            </p:cNvPr>
            <p:cNvSpPr txBox="1"/>
            <p:nvPr/>
          </p:nvSpPr>
          <p:spPr>
            <a:xfrm>
              <a:off x="3312080" y="1995888"/>
              <a:ext cx="15681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defRPr sz="1200">
                  <a:solidFill>
                    <a:schemeClr val="bg1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Уплаченные налоги </a:t>
              </a:r>
              <a:b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</a:b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в бюджет Москвы*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EEE33F-B49A-94AB-ECE7-7EBA5E17E852}"/>
                </a:ext>
              </a:extLst>
            </p:cNvPr>
            <p:cNvSpPr txBox="1"/>
            <p:nvPr/>
          </p:nvSpPr>
          <p:spPr>
            <a:xfrm>
              <a:off x="638393" y="1750471"/>
              <a:ext cx="960069" cy="2194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sz="18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чел</a:t>
              </a:r>
              <a:endPara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endPara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13C1AB-EC13-E581-1FCC-DEC196636A67}"/>
                </a:ext>
              </a:extLst>
            </p:cNvPr>
            <p:cNvSpPr txBox="1"/>
            <p:nvPr/>
          </p:nvSpPr>
          <p:spPr>
            <a:xfrm>
              <a:off x="512911" y="1995888"/>
              <a:ext cx="1490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Среднесписочная</a:t>
              </a:r>
            </a:p>
            <a:p>
              <a:pPr>
                <a:lnSpc>
                  <a:spcPct val="90000"/>
                </a:lnSpc>
              </a:pPr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численность</a:t>
              </a:r>
            </a:p>
          </p:txBody>
        </p:sp>
        <p:sp>
          <p:nvSpPr>
            <p:cNvPr id="73" name="Скругленный прямоугольник 24">
              <a:extLst>
                <a:ext uri="{FF2B5EF4-FFF2-40B4-BE49-F238E27FC236}">
                  <a16:creationId xmlns:a16="http://schemas.microsoft.com/office/drawing/2014/main" id="{FF69C6E7-7BC4-2BC8-8486-CA94C725732F}"/>
                </a:ext>
              </a:extLst>
            </p:cNvPr>
            <p:cNvSpPr/>
            <p:nvPr/>
          </p:nvSpPr>
          <p:spPr>
            <a:xfrm>
              <a:off x="4856019" y="1666553"/>
              <a:ext cx="1237038" cy="822067"/>
            </a:xfrm>
            <a:prstGeom prst="roundRect">
              <a:avLst>
                <a:gd name="adj" fmla="val 12290"/>
              </a:avLst>
            </a:prstGeom>
            <a:solidFill>
              <a:srgbClr val="101D3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B9BA51-A6E3-3F09-77EA-9077116DB2A8}"/>
                </a:ext>
              </a:extLst>
            </p:cNvPr>
            <p:cNvSpPr txBox="1"/>
            <p:nvPr/>
          </p:nvSpPr>
          <p:spPr>
            <a:xfrm>
              <a:off x="4970983" y="1750471"/>
              <a:ext cx="495968" cy="2979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>
              <a:defPPr>
                <a:defRPr lang="ru-RU"/>
              </a:defPPr>
              <a:lvl1pPr defTabSz="432563">
                <a:lnSpc>
                  <a:spcPct val="90000"/>
                </a:lnSpc>
                <a:spcAft>
                  <a:spcPts val="326"/>
                </a:spcAft>
                <a:defRPr sz="2000" b="1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Х</a:t>
              </a:r>
              <a:r>
                <a:rPr lang="ru-RU" sz="18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%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98D6A75-DF47-00F1-72C0-42528AD9EB62}"/>
                </a:ext>
              </a:extLst>
            </p:cNvPr>
            <p:cNvSpPr txBox="1"/>
            <p:nvPr/>
          </p:nvSpPr>
          <p:spPr>
            <a:xfrm>
              <a:off x="4866848" y="1995888"/>
              <a:ext cx="1355916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Доля рынка </a:t>
              </a:r>
              <a:b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</a:b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*или объём продукции </a:t>
              </a:r>
              <a:b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</a:br>
              <a:r>
                <a:rPr lang="ru-RU" sz="800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в год</a:t>
              </a:r>
            </a:p>
          </p:txBody>
        </p:sp>
      </p:grpSp>
      <p:pic>
        <p:nvPicPr>
          <p:cNvPr id="13" name="Рисунок 12" descr="Маркер со сплошной заливкой">
            <a:extLst>
              <a:ext uri="{FF2B5EF4-FFF2-40B4-BE49-F238E27FC236}">
                <a16:creationId xmlns:a16="http://schemas.microsoft.com/office/drawing/2014/main" id="{717A3E44-0F58-E568-407A-3309C95956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0602" y="5265596"/>
            <a:ext cx="429258" cy="4292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71DBAD-8E2B-6E25-97EB-135DAFCAC32C}"/>
              </a:ext>
            </a:extLst>
          </p:cNvPr>
          <p:cNvSpPr txBox="1"/>
          <p:nvPr/>
        </p:nvSpPr>
        <p:spPr>
          <a:xfrm>
            <a:off x="449555" y="4201071"/>
            <a:ext cx="114890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latin typeface="TT Moscow Economy" panose="020B0604020202020204" charset="0"/>
              </a:defRPr>
            </a:lvl1pPr>
          </a:lstStyle>
          <a:p>
            <a:r>
              <a:rPr lang="ru-RU" sz="1400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Статус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0657EC-9C5D-52E5-3412-C61CD248CD79}"/>
              </a:ext>
            </a:extLst>
          </p:cNvPr>
          <p:cNvSpPr txBox="1"/>
          <p:nvPr/>
        </p:nvSpPr>
        <p:spPr>
          <a:xfrm>
            <a:off x="481948" y="4433741"/>
            <a:ext cx="4017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Например: промышленный объект в собственности,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Земельный участок в аренде у г. Москвы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D851568-840A-26A0-034A-9B3A332F2F24}"/>
              </a:ext>
            </a:extLst>
          </p:cNvPr>
          <p:cNvSpPr txBox="1"/>
          <p:nvPr/>
        </p:nvSpPr>
        <p:spPr>
          <a:xfrm>
            <a:off x="6622324" y="2954780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B07C7A-EF42-1E1C-15D7-E1770F5A9472}"/>
              </a:ext>
            </a:extLst>
          </p:cNvPr>
          <p:cNvSpPr txBox="1"/>
          <p:nvPr/>
        </p:nvSpPr>
        <p:spPr>
          <a:xfrm>
            <a:off x="8580922" y="2945620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E074B7-73C3-F4FD-9A4D-D49EE1A2A328}"/>
              </a:ext>
            </a:extLst>
          </p:cNvPr>
          <p:cNvSpPr txBox="1"/>
          <p:nvPr/>
        </p:nvSpPr>
        <p:spPr>
          <a:xfrm>
            <a:off x="10539520" y="2936460"/>
            <a:ext cx="110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0" name="Рисунок 19" descr="Изображение выглядит как круг, сфера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4B7D36-5D93-609A-B52E-74E2FC35602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2" t="12935" r="22925" b="16450"/>
          <a:stretch/>
        </p:blipFill>
        <p:spPr>
          <a:xfrm>
            <a:off x="12963" y="5358787"/>
            <a:ext cx="1052937" cy="1375186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3BB6BC-97EB-413D-EEC6-55F11E10858D}"/>
              </a:ext>
            </a:extLst>
          </p:cNvPr>
          <p:cNvSpPr txBox="1"/>
          <p:nvPr/>
        </p:nvSpPr>
        <p:spPr>
          <a:xfrm>
            <a:off x="6170162" y="5345137"/>
            <a:ext cx="575496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Контрагенты (покупатели)  выпускаемой продукции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6F38372-8816-0BFB-4BDC-29541CD6F4CD}"/>
              </a:ext>
            </a:extLst>
          </p:cNvPr>
          <p:cNvGrpSpPr/>
          <p:nvPr/>
        </p:nvGrpSpPr>
        <p:grpSpPr>
          <a:xfrm>
            <a:off x="6174640" y="5642454"/>
            <a:ext cx="1289538" cy="1001861"/>
            <a:chOff x="6189176" y="5532662"/>
            <a:chExt cx="1289538" cy="1001861"/>
          </a:xfrm>
        </p:grpSpPr>
        <p:sp>
          <p:nvSpPr>
            <p:cNvPr id="21" name="Скругленный прямоугольник 24">
              <a:extLst>
                <a:ext uri="{FF2B5EF4-FFF2-40B4-BE49-F238E27FC236}">
                  <a16:creationId xmlns:a16="http://schemas.microsoft.com/office/drawing/2014/main" id="{2642D39E-670E-05A1-6EEB-F74C7087B54A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812B2B-D3A1-EF37-CB64-AEB78056E7C4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4A4CA8-249A-E8EB-340E-83AB521E69E4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B35F667-7AF9-229B-E903-CB4BED6A7080}"/>
              </a:ext>
            </a:extLst>
          </p:cNvPr>
          <p:cNvGrpSpPr/>
          <p:nvPr/>
        </p:nvGrpSpPr>
        <p:grpSpPr>
          <a:xfrm>
            <a:off x="7325548" y="5631569"/>
            <a:ext cx="1289538" cy="1001861"/>
            <a:chOff x="6189176" y="5532662"/>
            <a:chExt cx="1289538" cy="1001861"/>
          </a:xfrm>
        </p:grpSpPr>
        <p:sp>
          <p:nvSpPr>
            <p:cNvPr id="27" name="Скругленный прямоугольник 24">
              <a:extLst>
                <a:ext uri="{FF2B5EF4-FFF2-40B4-BE49-F238E27FC236}">
                  <a16:creationId xmlns:a16="http://schemas.microsoft.com/office/drawing/2014/main" id="{25F5B3EC-108A-64D1-828E-D0825A45D540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6C43E6-62E8-C77F-8E8B-8A67313BC405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63A408-397B-1D8C-F382-94F4EBF5ACAF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8AD9C17-8177-F2BB-BD43-2BF374CAAE2C}"/>
              </a:ext>
            </a:extLst>
          </p:cNvPr>
          <p:cNvGrpSpPr/>
          <p:nvPr/>
        </p:nvGrpSpPr>
        <p:grpSpPr>
          <a:xfrm>
            <a:off x="8476456" y="5620684"/>
            <a:ext cx="1289538" cy="1001861"/>
            <a:chOff x="6189176" y="5532662"/>
            <a:chExt cx="1289538" cy="1001861"/>
          </a:xfrm>
        </p:grpSpPr>
        <p:sp>
          <p:nvSpPr>
            <p:cNvPr id="35" name="Скругленный прямоугольник 24">
              <a:extLst>
                <a:ext uri="{FF2B5EF4-FFF2-40B4-BE49-F238E27FC236}">
                  <a16:creationId xmlns:a16="http://schemas.microsoft.com/office/drawing/2014/main" id="{9730F3B7-5C31-08F3-271B-CAB6AEF191B1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F3963C-4E95-A83B-D1DC-DFCD81E9470D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2645B9-B190-3637-2040-5E0E333E2812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D11D0F2-75D8-8FAF-3F80-3BD9BCFA8674}"/>
              </a:ext>
            </a:extLst>
          </p:cNvPr>
          <p:cNvGrpSpPr/>
          <p:nvPr/>
        </p:nvGrpSpPr>
        <p:grpSpPr>
          <a:xfrm>
            <a:off x="9627364" y="5609799"/>
            <a:ext cx="1289538" cy="1001861"/>
            <a:chOff x="6189176" y="5532662"/>
            <a:chExt cx="1289538" cy="1001861"/>
          </a:xfrm>
        </p:grpSpPr>
        <p:sp>
          <p:nvSpPr>
            <p:cNvPr id="42" name="Скругленный прямоугольник 24">
              <a:extLst>
                <a:ext uri="{FF2B5EF4-FFF2-40B4-BE49-F238E27FC236}">
                  <a16:creationId xmlns:a16="http://schemas.microsoft.com/office/drawing/2014/main" id="{15996EF5-B5B3-60BE-A5D1-9B81C2F15004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F29E43B-7C8E-E320-1A1F-93FB0596187C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5479A0-EF8F-569E-E757-71A88EDBC985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21E1C1D-84FF-4783-9535-FDC919C7CB5C}"/>
              </a:ext>
            </a:extLst>
          </p:cNvPr>
          <p:cNvGrpSpPr/>
          <p:nvPr/>
        </p:nvGrpSpPr>
        <p:grpSpPr>
          <a:xfrm>
            <a:off x="10778272" y="5598914"/>
            <a:ext cx="1289538" cy="1001861"/>
            <a:chOff x="6189176" y="5532662"/>
            <a:chExt cx="1289538" cy="1001861"/>
          </a:xfrm>
        </p:grpSpPr>
        <p:sp>
          <p:nvSpPr>
            <p:cNvPr id="46" name="Скругленный прямоугольник 24">
              <a:extLst>
                <a:ext uri="{FF2B5EF4-FFF2-40B4-BE49-F238E27FC236}">
                  <a16:creationId xmlns:a16="http://schemas.microsoft.com/office/drawing/2014/main" id="{2FFF0484-8319-0FE7-7426-D8D2D6753568}"/>
                </a:ext>
              </a:extLst>
            </p:cNvPr>
            <p:cNvSpPr/>
            <p:nvPr/>
          </p:nvSpPr>
          <p:spPr>
            <a:xfrm>
              <a:off x="6252039" y="5532662"/>
              <a:ext cx="994795" cy="760173"/>
            </a:xfrm>
            <a:prstGeom prst="roundRect">
              <a:avLst>
                <a:gd name="adj" fmla="val 12290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E0603C9-894E-05F4-9374-260F236A3CDA}"/>
                </a:ext>
              </a:extLst>
            </p:cNvPr>
            <p:cNvSpPr txBox="1"/>
            <p:nvPr/>
          </p:nvSpPr>
          <p:spPr>
            <a:xfrm>
              <a:off x="6189176" y="6272913"/>
              <a:ext cx="128953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Название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78F5F0-A901-9A36-EBDA-43E553608D2D}"/>
                </a:ext>
              </a:extLst>
            </p:cNvPr>
            <p:cNvSpPr txBox="1"/>
            <p:nvPr/>
          </p:nvSpPr>
          <p:spPr>
            <a:xfrm>
              <a:off x="6345289" y="5681915"/>
              <a:ext cx="9773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i="0" u="none" strike="noStrike" cap="none" spc="0" normalizeH="0" baseline="0" dirty="0">
                  <a:ln>
                    <a:noFill/>
                  </a:ln>
                  <a:solidFill>
                    <a:srgbClr val="101D37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rPr>
                <a:t>Лого компании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72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E372-F6AF-B059-03C4-028351DC6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24">
            <a:extLst>
              <a:ext uri="{FF2B5EF4-FFF2-40B4-BE49-F238E27FC236}">
                <a16:creationId xmlns:a16="http://schemas.microsoft.com/office/drawing/2014/main" id="{DA744682-AA86-5BB6-06AE-6DA9C50CDC50}"/>
              </a:ext>
            </a:extLst>
          </p:cNvPr>
          <p:cNvSpPr/>
          <p:nvPr/>
        </p:nvSpPr>
        <p:spPr>
          <a:xfrm>
            <a:off x="6555367" y="4467774"/>
            <a:ext cx="5292725" cy="2348772"/>
          </a:xfrm>
          <a:prstGeom prst="roundRect">
            <a:avLst>
              <a:gd name="adj" fmla="val 12290"/>
            </a:avLst>
          </a:prstGeom>
          <a:solidFill>
            <a:schemeClr val="tx2"/>
          </a:solidFill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0" name="Скругленный прямоугольник 24">
            <a:extLst>
              <a:ext uri="{FF2B5EF4-FFF2-40B4-BE49-F238E27FC236}">
                <a16:creationId xmlns:a16="http://schemas.microsoft.com/office/drawing/2014/main" id="{F4AFC1AA-54C6-D916-8289-764F79CED87B}"/>
              </a:ext>
            </a:extLst>
          </p:cNvPr>
          <p:cNvSpPr/>
          <p:nvPr/>
        </p:nvSpPr>
        <p:spPr>
          <a:xfrm>
            <a:off x="521538" y="2849093"/>
            <a:ext cx="5580062" cy="2559764"/>
          </a:xfrm>
          <a:prstGeom prst="roundRect">
            <a:avLst>
              <a:gd name="adj" fmla="val 6753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8455A-1D47-245E-054F-C3409E1DF594}"/>
              </a:ext>
            </a:extLst>
          </p:cNvPr>
          <p:cNvSpPr txBox="1"/>
          <p:nvPr/>
        </p:nvSpPr>
        <p:spPr>
          <a:xfrm>
            <a:off x="5659261" y="247866"/>
            <a:ext cx="954517" cy="262086"/>
          </a:xfrm>
          <a:prstGeom prst="roundRect">
            <a:avLst>
              <a:gd name="adj" fmla="val 20656"/>
            </a:avLst>
          </a:prstGeom>
          <a:noFill/>
        </p:spPr>
        <p:txBody>
          <a:bodyPr wrap="squar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lvl="0" indent="0" algn="ctr" defTabSz="41273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101D37"/>
                </a:solidFill>
                <a:effectLst/>
                <a:uLnTx/>
                <a:uFillTx/>
                <a:latin typeface="TT Moscow Economy" panose="020B0604020202020204" charset="0"/>
                <a:cs typeface="Helvetica Neue"/>
              </a:defRPr>
            </a:lvl1pPr>
          </a:lstStyle>
          <a:p>
            <a:pPr algn="l"/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34872-4A00-EE85-CC9D-EFB531DD8669}"/>
              </a:ext>
            </a:extLst>
          </p:cNvPr>
          <p:cNvSpPr txBox="1"/>
          <p:nvPr/>
        </p:nvSpPr>
        <p:spPr>
          <a:xfrm>
            <a:off x="6681394" y="253447"/>
            <a:ext cx="773213" cy="250924"/>
          </a:xfrm>
          <a:prstGeom prst="roundRect">
            <a:avLst>
              <a:gd name="adj" fmla="val 14054"/>
            </a:avLst>
          </a:prstGeom>
          <a:solidFill>
            <a:srgbClr val="101D37"/>
          </a:solidFill>
        </p:spPr>
        <p:txBody>
          <a:bodyPr wrap="non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lvl="0" indent="0" algn="ctr" defTabSz="41273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Moscow Economy" panose="020B0604020202020204" charset="0"/>
                <a:cs typeface="Helvetica Neue"/>
              </a:defRPr>
            </a:lvl1pPr>
          </a:lstStyle>
          <a:p>
            <a:r>
              <a:rPr lang="ru-RU" b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О проекте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33E01-6B27-1DDC-8A70-8F0B23763CF1}"/>
              </a:ext>
            </a:extLst>
          </p:cNvPr>
          <p:cNvSpPr txBox="1"/>
          <p:nvPr/>
        </p:nvSpPr>
        <p:spPr>
          <a:xfrm>
            <a:off x="7522223" y="216612"/>
            <a:ext cx="2593495" cy="324594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900">
                <a:latin typeface="TT Moscow Economy Thin" panose="020B0103030101020204" pitchFamily="34" charset="0"/>
              </a:defRPr>
            </a:lvl1pPr>
          </a:lstStyle>
          <a:p>
            <a:pPr marL="0" marR="0" lvl="0" indent="0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101D3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Перечень оборудования</a:t>
            </a:r>
            <a:endParaRPr kumimoji="0" lang="ru-RU" sz="900" i="0" u="none" strike="noStrike" kern="0" cap="none" spc="0" normalizeH="0" baseline="0" noProof="0" dirty="0">
              <a:ln>
                <a:noFill/>
              </a:ln>
              <a:solidFill>
                <a:srgbClr val="101D37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19CAB2-1753-0F0C-2F9F-6A051F37492A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6893BFE-095E-86AD-1280-F85A904AC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9974E0F-3140-EB00-D606-547F10737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BD0BBA-4629-7FAB-BAF7-9CB9BFF0884F}"/>
              </a:ext>
            </a:extLst>
          </p:cNvPr>
          <p:cNvSpPr txBox="1"/>
          <p:nvPr/>
        </p:nvSpPr>
        <p:spPr>
          <a:xfrm>
            <a:off x="423304" y="269427"/>
            <a:ext cx="519558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Цели проекта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DD3DFA-915E-0F03-08A6-F1F8C0A3CEC4}"/>
              </a:ext>
            </a:extLst>
          </p:cNvPr>
          <p:cNvSpPr txBox="1"/>
          <p:nvPr/>
        </p:nvSpPr>
        <p:spPr>
          <a:xfrm>
            <a:off x="6446436" y="4007692"/>
            <a:ext cx="5490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600" b="1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400" b="0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Эффекты для города Москвы после реализации проекта </a:t>
            </a:r>
            <a:r>
              <a:rPr lang="ru-RU" sz="1100" b="0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(через 2 года после заключения договора лизинга)</a:t>
            </a:r>
            <a:endParaRPr lang="ru-RU" sz="1200" b="0" dirty="0">
              <a:latin typeface="Arial Black" panose="020B0A040201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233C633-E6D8-B99D-EDD2-C684B62C7F99}"/>
              </a:ext>
            </a:extLst>
          </p:cNvPr>
          <p:cNvGrpSpPr/>
          <p:nvPr/>
        </p:nvGrpSpPr>
        <p:grpSpPr>
          <a:xfrm>
            <a:off x="6663557" y="4707925"/>
            <a:ext cx="3602515" cy="370486"/>
            <a:chOff x="6672503" y="4438770"/>
            <a:chExt cx="3602515" cy="370486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7432CA4-267D-2FBB-9C50-832F4C4E4FE2}"/>
                </a:ext>
              </a:extLst>
            </p:cNvPr>
            <p:cNvSpPr txBox="1"/>
            <p:nvPr/>
          </p:nvSpPr>
          <p:spPr>
            <a:xfrm>
              <a:off x="6672503" y="4438770"/>
              <a:ext cx="905788" cy="3704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чел</a:t>
              </a:r>
              <a:endParaRPr lang="ru-RU" sz="600" b="1" kern="5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600" b="1" kern="5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962A361-5234-D088-CE17-5B01E3B657FA}"/>
                </a:ext>
              </a:extLst>
            </p:cNvPr>
            <p:cNvSpPr txBox="1"/>
            <p:nvPr/>
          </p:nvSpPr>
          <p:spPr>
            <a:xfrm>
              <a:off x="7602394" y="4485514"/>
              <a:ext cx="2672624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1200" b="0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Создание рабочих мест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E55E4F8-50A0-1D96-56B2-0B63EEA84B20}"/>
              </a:ext>
            </a:extLst>
          </p:cNvPr>
          <p:cNvGrpSpPr/>
          <p:nvPr/>
        </p:nvGrpSpPr>
        <p:grpSpPr>
          <a:xfrm>
            <a:off x="6663557" y="5185670"/>
            <a:ext cx="5178713" cy="356993"/>
            <a:chOff x="6672503" y="4830021"/>
            <a:chExt cx="5178713" cy="356993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25314CA-AA8D-0994-1A38-D1F63BB0560F}"/>
                </a:ext>
              </a:extLst>
            </p:cNvPr>
            <p:cNvSpPr txBox="1"/>
            <p:nvPr/>
          </p:nvSpPr>
          <p:spPr>
            <a:xfrm>
              <a:off x="6672503" y="4830021"/>
              <a:ext cx="1214848" cy="3569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млн </a:t>
              </a:r>
              <a:r>
                <a:rPr lang="ru-RU" sz="1000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₽ </a:t>
              </a:r>
              <a:endParaRPr lang="ru-RU" sz="1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600" b="1" kern="5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F91D043-3844-7673-40D5-BF21A811BD29}"/>
                </a:ext>
              </a:extLst>
            </p:cNvPr>
            <p:cNvSpPr txBox="1"/>
            <p:nvPr/>
          </p:nvSpPr>
          <p:spPr>
            <a:xfrm>
              <a:off x="7602394" y="4870018"/>
              <a:ext cx="4248822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1200" b="0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Объем уплаченных налогов в бюджет г. Москвы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635A432-C53C-B1FE-EC51-27F8C751C6B9}"/>
              </a:ext>
            </a:extLst>
          </p:cNvPr>
          <p:cNvGrpSpPr/>
          <p:nvPr/>
        </p:nvGrpSpPr>
        <p:grpSpPr>
          <a:xfrm>
            <a:off x="6663557" y="5699356"/>
            <a:ext cx="5175588" cy="356993"/>
            <a:chOff x="6672503" y="5303201"/>
            <a:chExt cx="5175588" cy="356993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07567EE-2DA1-794F-FAEB-09A304C4D7CC}"/>
                </a:ext>
              </a:extLst>
            </p:cNvPr>
            <p:cNvSpPr txBox="1"/>
            <p:nvPr/>
          </p:nvSpPr>
          <p:spPr>
            <a:xfrm>
              <a:off x="6672503" y="5303201"/>
              <a:ext cx="964888" cy="3569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b="1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ед</a:t>
              </a:r>
              <a:endParaRPr lang="ru-RU" sz="1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600" b="1" kern="5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32E7EF8-C454-6E77-8CC4-E43064C6FB4B}"/>
                </a:ext>
              </a:extLst>
            </p:cNvPr>
            <p:cNvSpPr txBox="1"/>
            <p:nvPr/>
          </p:nvSpPr>
          <p:spPr>
            <a:xfrm>
              <a:off x="7602394" y="5343198"/>
              <a:ext cx="4245697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1200" b="0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Оборудования будет закуплено в счет основных средств</a:t>
              </a: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82D67552-5058-81CD-DE7F-DC9481CAB96C}"/>
              </a:ext>
            </a:extLst>
          </p:cNvPr>
          <p:cNvSpPr txBox="1"/>
          <p:nvPr/>
        </p:nvSpPr>
        <p:spPr>
          <a:xfrm>
            <a:off x="431848" y="529798"/>
            <a:ext cx="5697719" cy="846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1200" b="0">
                <a:latin typeface="TT Moscow Economy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Развернутая информация о цели проекта. Укажите, для чего создается проект, какие потребности удовлетворяет и какие результаты</a:t>
            </a:r>
          </a:p>
          <a:p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планируется получить по его завершении</a:t>
            </a:r>
          </a:p>
          <a:p>
            <a:endParaRPr lang="ru-RU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831C88E-5E4D-113B-E0F6-0476ED9165AF}"/>
              </a:ext>
            </a:extLst>
          </p:cNvPr>
          <p:cNvSpPr txBox="1"/>
          <p:nvPr/>
        </p:nvSpPr>
        <p:spPr>
          <a:xfrm>
            <a:off x="423304" y="2546390"/>
            <a:ext cx="411729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Параметры поддержки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52283CA1-ADB6-AAD1-FBEF-4DF1A6B8D7E5}"/>
              </a:ext>
            </a:extLst>
          </p:cNvPr>
          <p:cNvSpPr txBox="1"/>
          <p:nvPr/>
        </p:nvSpPr>
        <p:spPr>
          <a:xfrm>
            <a:off x="3171747" y="3357419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Запрашиваемый срок поддержки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9C4A203-3415-2686-B7D2-FD3AA2DC11B4}"/>
              </a:ext>
            </a:extLst>
          </p:cNvPr>
          <p:cNvSpPr txBox="1"/>
          <p:nvPr/>
        </p:nvSpPr>
        <p:spPr>
          <a:xfrm>
            <a:off x="563562" y="3342030"/>
            <a:ext cx="8166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Х лет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11548704-7D21-75A4-49B4-9053E3135EF7}"/>
              </a:ext>
            </a:extLst>
          </p:cNvPr>
          <p:cNvSpPr txBox="1"/>
          <p:nvPr/>
        </p:nvSpPr>
        <p:spPr>
          <a:xfrm>
            <a:off x="3166012" y="3774097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Лизингодатель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A70F50E1-A328-8C61-EBF7-74146C2FEF3D}"/>
              </a:ext>
            </a:extLst>
          </p:cNvPr>
          <p:cNvSpPr txBox="1"/>
          <p:nvPr/>
        </p:nvSpPr>
        <p:spPr>
          <a:xfrm>
            <a:off x="563562" y="3758708"/>
            <a:ext cx="2793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Название лизингодателя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646E2F6-47D3-A185-1E2E-A9B0D18AD227}"/>
              </a:ext>
            </a:extLst>
          </p:cNvPr>
          <p:cNvSpPr txBox="1"/>
          <p:nvPr/>
        </p:nvSpPr>
        <p:spPr>
          <a:xfrm>
            <a:off x="3166012" y="2940741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Срок </a:t>
            </a:r>
            <a:r>
              <a:rPr lang="ru-RU" sz="12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договора лизинга</a:t>
            </a:r>
            <a:endParaRPr kumimoji="0" lang="ru-RU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B2224693-1D5D-139E-704F-47946CBE0733}"/>
              </a:ext>
            </a:extLst>
          </p:cNvPr>
          <p:cNvSpPr txBox="1"/>
          <p:nvPr/>
        </p:nvSpPr>
        <p:spPr>
          <a:xfrm>
            <a:off x="563563" y="2925352"/>
            <a:ext cx="1531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defTabSz="1491002" hangingPunct="0">
              <a:defRPr sz="1600" kern="0">
                <a:latin typeface="TT Moscow Economy" panose="020B0604020202020204" charset="0"/>
                <a:cs typeface="Helvetica Neue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до </a:t>
            </a:r>
            <a:r>
              <a:rPr lang="ru-RU" sz="1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дд.мм.гггг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347D53F8-25DE-5100-CA16-4BA540DA240E}"/>
              </a:ext>
            </a:extLst>
          </p:cNvPr>
          <p:cNvSpPr txBox="1"/>
          <p:nvPr/>
        </p:nvSpPr>
        <p:spPr>
          <a:xfrm>
            <a:off x="3166013" y="4190775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Количество оборудования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E1F6D512-49AA-7F66-459D-23292C535ED1}"/>
              </a:ext>
            </a:extLst>
          </p:cNvPr>
          <p:cNvSpPr txBox="1"/>
          <p:nvPr/>
        </p:nvSpPr>
        <p:spPr>
          <a:xfrm>
            <a:off x="563562" y="4175386"/>
            <a:ext cx="1808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Х ед.</a:t>
            </a:r>
          </a:p>
        </p:txBody>
      </p:sp>
      <p:cxnSp>
        <p:nvCxnSpPr>
          <p:cNvPr id="325" name="Прямая соединительная линия 324">
            <a:extLst>
              <a:ext uri="{FF2B5EF4-FFF2-40B4-BE49-F238E27FC236}">
                <a16:creationId xmlns:a16="http://schemas.microsoft.com/office/drawing/2014/main" id="{C3A843F3-1505-F76A-8281-48B1684A7BA4}"/>
              </a:ext>
            </a:extLst>
          </p:cNvPr>
          <p:cNvCxnSpPr>
            <a:cxnSpLocks/>
          </p:cNvCxnSpPr>
          <p:nvPr/>
        </p:nvCxnSpPr>
        <p:spPr>
          <a:xfrm>
            <a:off x="515938" y="3327802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>
            <a:extLst>
              <a:ext uri="{FF2B5EF4-FFF2-40B4-BE49-F238E27FC236}">
                <a16:creationId xmlns:a16="http://schemas.microsoft.com/office/drawing/2014/main" id="{15972211-C1C9-159E-C521-60F6C1478860}"/>
              </a:ext>
            </a:extLst>
          </p:cNvPr>
          <p:cNvCxnSpPr>
            <a:cxnSpLocks/>
          </p:cNvCxnSpPr>
          <p:nvPr/>
        </p:nvCxnSpPr>
        <p:spPr>
          <a:xfrm>
            <a:off x="516000" y="3732858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>
            <a:extLst>
              <a:ext uri="{FF2B5EF4-FFF2-40B4-BE49-F238E27FC236}">
                <a16:creationId xmlns:a16="http://schemas.microsoft.com/office/drawing/2014/main" id="{FB568C84-0DF1-E949-1EB0-F093E9772665}"/>
              </a:ext>
            </a:extLst>
          </p:cNvPr>
          <p:cNvCxnSpPr>
            <a:cxnSpLocks/>
          </p:cNvCxnSpPr>
          <p:nvPr/>
        </p:nvCxnSpPr>
        <p:spPr>
          <a:xfrm>
            <a:off x="516062" y="4137914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>
            <a:extLst>
              <a:ext uri="{FF2B5EF4-FFF2-40B4-BE49-F238E27FC236}">
                <a16:creationId xmlns:a16="http://schemas.microsoft.com/office/drawing/2014/main" id="{634BD830-0F75-1145-5D4D-BA5FD999B260}"/>
              </a:ext>
            </a:extLst>
          </p:cNvPr>
          <p:cNvCxnSpPr>
            <a:cxnSpLocks/>
          </p:cNvCxnSpPr>
          <p:nvPr/>
        </p:nvCxnSpPr>
        <p:spPr>
          <a:xfrm>
            <a:off x="502065" y="4542970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DD0F7A0-A872-4271-659E-5555E273EF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27250" r="35573" b="28702"/>
          <a:stretch/>
        </p:blipFill>
        <p:spPr>
          <a:xfrm>
            <a:off x="3699117" y="2849093"/>
            <a:ext cx="2407052" cy="2559764"/>
          </a:xfrm>
          <a:custGeom>
            <a:avLst/>
            <a:gdLst>
              <a:gd name="connsiteX0" fmla="*/ 0 w 2005001"/>
              <a:gd name="connsiteY0" fmla="*/ 0 h 2177608"/>
              <a:gd name="connsiteX1" fmla="*/ 1857947 w 2005001"/>
              <a:gd name="connsiteY1" fmla="*/ 0 h 2177608"/>
              <a:gd name="connsiteX2" fmla="*/ 2005001 w 2005001"/>
              <a:gd name="connsiteY2" fmla="*/ 147054 h 2177608"/>
              <a:gd name="connsiteX3" fmla="*/ 2005001 w 2005001"/>
              <a:gd name="connsiteY3" fmla="*/ 2030554 h 2177608"/>
              <a:gd name="connsiteX4" fmla="*/ 1857947 w 2005001"/>
              <a:gd name="connsiteY4" fmla="*/ 2177608 h 2177608"/>
              <a:gd name="connsiteX5" fmla="*/ 0 w 2005001"/>
              <a:gd name="connsiteY5" fmla="*/ 2177608 h 21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001" h="2177608">
                <a:moveTo>
                  <a:pt x="0" y="0"/>
                </a:moveTo>
                <a:lnTo>
                  <a:pt x="1857947" y="0"/>
                </a:lnTo>
                <a:cubicBezTo>
                  <a:pt x="1939163" y="0"/>
                  <a:pt x="2005001" y="65838"/>
                  <a:pt x="2005001" y="147054"/>
                </a:cubicBezTo>
                <a:lnTo>
                  <a:pt x="2005001" y="2030554"/>
                </a:lnTo>
                <a:cubicBezTo>
                  <a:pt x="2005001" y="2111770"/>
                  <a:pt x="1939163" y="2177608"/>
                  <a:pt x="1857947" y="2177608"/>
                </a:cubicBezTo>
                <a:lnTo>
                  <a:pt x="0" y="2177608"/>
                </a:lnTo>
                <a:close/>
              </a:path>
            </a:pathLst>
          </a:cu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C7B30F4-0705-F366-5776-035C0109BCA3}"/>
              </a:ext>
            </a:extLst>
          </p:cNvPr>
          <p:cNvSpPr txBox="1"/>
          <p:nvPr/>
        </p:nvSpPr>
        <p:spPr>
          <a:xfrm>
            <a:off x="423304" y="1434227"/>
            <a:ext cx="456305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Параметры финансовой аренды </a:t>
            </a:r>
            <a:r>
              <a:rPr lang="ru-RU" sz="1200" dirty="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(лизинга)</a:t>
            </a:r>
            <a:endParaRPr lang="ru-RU" sz="1400" dirty="0">
              <a:solidFill>
                <a:srgbClr val="101D37"/>
              </a:solidFill>
              <a:latin typeface="Arial Black" panose="020B0A040201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24">
            <a:extLst>
              <a:ext uri="{FF2B5EF4-FFF2-40B4-BE49-F238E27FC236}">
                <a16:creationId xmlns:a16="http://schemas.microsoft.com/office/drawing/2014/main" id="{E48F781C-F19A-4B24-84F2-ECAF608524C5}"/>
              </a:ext>
            </a:extLst>
          </p:cNvPr>
          <p:cNvSpPr/>
          <p:nvPr/>
        </p:nvSpPr>
        <p:spPr>
          <a:xfrm>
            <a:off x="515938" y="1724238"/>
            <a:ext cx="1915768" cy="764591"/>
          </a:xfrm>
          <a:prstGeom prst="roundRect">
            <a:avLst>
              <a:gd name="adj" fmla="val 12290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D5FB9A6-0807-FF57-6110-F77DA0CAC1A9}"/>
              </a:ext>
            </a:extLst>
          </p:cNvPr>
          <p:cNvGrpSpPr/>
          <p:nvPr/>
        </p:nvGrpSpPr>
        <p:grpSpPr>
          <a:xfrm>
            <a:off x="555824" y="1736388"/>
            <a:ext cx="1909444" cy="556384"/>
            <a:chOff x="555824" y="1947047"/>
            <a:chExt cx="1909444" cy="556384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740F754-ECB8-FE13-75A7-664EE469A5B3}"/>
                </a:ext>
              </a:extLst>
            </p:cNvPr>
            <p:cNvSpPr txBox="1"/>
            <p:nvPr/>
          </p:nvSpPr>
          <p:spPr>
            <a:xfrm>
              <a:off x="578505" y="1947047"/>
              <a:ext cx="1331651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млрд ₽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45154FB-1BB3-77D5-A11F-9DEDE4D4BE16}"/>
                </a:ext>
              </a:extLst>
            </p:cNvPr>
            <p:cNvSpPr txBox="1"/>
            <p:nvPr/>
          </p:nvSpPr>
          <p:spPr>
            <a:xfrm>
              <a:off x="555824" y="2272599"/>
              <a:ext cx="190944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defTabSz="1491151">
                <a:lnSpc>
                  <a:spcPct val="90000"/>
                </a:lnSpc>
                <a:defRPr sz="1200" b="0"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Сумма договора лизинга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803B314-18D4-AFF6-A894-EC58BA9392DF}"/>
              </a:ext>
            </a:extLst>
          </p:cNvPr>
          <p:cNvGrpSpPr/>
          <p:nvPr/>
        </p:nvGrpSpPr>
        <p:grpSpPr>
          <a:xfrm>
            <a:off x="2557762" y="1728694"/>
            <a:ext cx="1915768" cy="702578"/>
            <a:chOff x="2543520" y="1939353"/>
            <a:chExt cx="1915768" cy="702578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AF46791-5C33-3F98-45AE-586397277718}"/>
                </a:ext>
              </a:extLst>
            </p:cNvPr>
            <p:cNvSpPr txBox="1"/>
            <p:nvPr/>
          </p:nvSpPr>
          <p:spPr>
            <a:xfrm>
              <a:off x="2543520" y="2272599"/>
              <a:ext cx="19157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1491151">
                <a:lnSpc>
                  <a:spcPct val="90000"/>
                </a:lnSpc>
              </a:pP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Маржинальность лизинговой компании*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021CF45-817C-5731-E978-8EE877F02EC4}"/>
                </a:ext>
              </a:extLst>
            </p:cNvPr>
            <p:cNvSpPr txBox="1"/>
            <p:nvPr/>
          </p:nvSpPr>
          <p:spPr>
            <a:xfrm>
              <a:off x="2552009" y="1939353"/>
              <a:ext cx="1344203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8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ХХХ</a:t>
              </a:r>
              <a:r>
                <a:rPr lang="ru-RU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млн ₽ </a:t>
              </a:r>
              <a:endParaRPr lang="ru-RU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262F941-033A-98E4-22C1-8779EF5194F4}"/>
              </a:ext>
            </a:extLst>
          </p:cNvPr>
          <p:cNvGrpSpPr/>
          <p:nvPr/>
        </p:nvGrpSpPr>
        <p:grpSpPr>
          <a:xfrm>
            <a:off x="4665055" y="1744083"/>
            <a:ext cx="1416988" cy="687189"/>
            <a:chOff x="4665055" y="1954742"/>
            <a:chExt cx="1416988" cy="687189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E79AA3C-2471-BD0D-8B67-63BB4BBA2B9F}"/>
                </a:ext>
              </a:extLst>
            </p:cNvPr>
            <p:cNvSpPr txBox="1"/>
            <p:nvPr/>
          </p:nvSpPr>
          <p:spPr>
            <a:xfrm>
              <a:off x="4665055" y="2272599"/>
              <a:ext cx="14169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defTabSz="1491151">
                <a:lnSpc>
                  <a:spcPct val="90000"/>
                </a:lnSpc>
                <a:defRPr sz="1200" b="0">
                  <a:latin typeface="TT Moscow Economy" panose="020B0604020202020204" charset="0"/>
                </a:defRPr>
              </a:lvl1pPr>
            </a:lstStyle>
            <a:p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Сумма договора поставки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F17E378-9500-2E0A-6B81-2A0C65BA1F9F}"/>
                </a:ext>
              </a:extLst>
            </p:cNvPr>
            <p:cNvSpPr txBox="1"/>
            <p:nvPr/>
          </p:nvSpPr>
          <p:spPr>
            <a:xfrm>
              <a:off x="4665055" y="1954742"/>
              <a:ext cx="1344203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800" b="0">
                  <a:latin typeface="TT Moscow Economy"/>
                </a:defRPr>
              </a:lvl1pPr>
            </a:lstStyle>
            <a:p>
              <a:r>
                <a:rPr lang="ru-RU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ХХХ </a:t>
              </a:r>
              <a:r>
                <a:rPr lang="ru-RU" sz="1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млн ₽ </a:t>
              </a:r>
            </a:p>
          </p:txBody>
        </p:sp>
      </p:grpSp>
      <p:sp>
        <p:nvSpPr>
          <p:cNvPr id="169" name="Скругленный прямоугольник 24">
            <a:extLst>
              <a:ext uri="{FF2B5EF4-FFF2-40B4-BE49-F238E27FC236}">
                <a16:creationId xmlns:a16="http://schemas.microsoft.com/office/drawing/2014/main" id="{B367D78E-D3B8-90BD-1240-7239069DD926}"/>
              </a:ext>
            </a:extLst>
          </p:cNvPr>
          <p:cNvSpPr/>
          <p:nvPr/>
        </p:nvSpPr>
        <p:spPr>
          <a:xfrm>
            <a:off x="515938" y="1724237"/>
            <a:ext cx="5580062" cy="755067"/>
          </a:xfrm>
          <a:prstGeom prst="roundRect">
            <a:avLst>
              <a:gd name="adj" fmla="val 12290"/>
            </a:avLst>
          </a:prstGeom>
          <a:noFill/>
          <a:ln w="12700" cap="flat">
            <a:solidFill>
              <a:srgbClr val="101D3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lvl="0" indent="0" algn="ctr" defTabSz="82541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02855-BFCE-037F-14BB-227F41B95806}"/>
              </a:ext>
            </a:extLst>
          </p:cNvPr>
          <p:cNvSpPr txBox="1"/>
          <p:nvPr/>
        </p:nvSpPr>
        <p:spPr>
          <a:xfrm>
            <a:off x="409533" y="6464094"/>
            <a:ext cx="562978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*Маржинальность = Сумма договора лизинга - сумма договора поставки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C79FB66-633E-DB77-8FAF-70943F586D0A}"/>
              </a:ext>
            </a:extLst>
          </p:cNvPr>
          <p:cNvCxnSpPr>
            <a:cxnSpLocks/>
          </p:cNvCxnSpPr>
          <p:nvPr/>
        </p:nvCxnSpPr>
        <p:spPr>
          <a:xfrm>
            <a:off x="516000" y="4948024"/>
            <a:ext cx="5580000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4D8D491-12BF-1725-E297-D22CBA274D38}"/>
              </a:ext>
            </a:extLst>
          </p:cNvPr>
          <p:cNvSpPr txBox="1"/>
          <p:nvPr/>
        </p:nvSpPr>
        <p:spPr>
          <a:xfrm>
            <a:off x="3193883" y="5024132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Номер договора лизинга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B71393-295A-1F8D-8F2B-AFEA7F57903F}"/>
              </a:ext>
            </a:extLst>
          </p:cNvPr>
          <p:cNvSpPr txBox="1"/>
          <p:nvPr/>
        </p:nvSpPr>
        <p:spPr>
          <a:xfrm>
            <a:off x="563562" y="5008743"/>
            <a:ext cx="2254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91002" hangingPunct="0">
              <a:defRPr/>
            </a:pPr>
            <a:r>
              <a:rPr lang="ru-RU" sz="14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от </a:t>
            </a:r>
            <a:r>
              <a:rPr lang="ru-RU" sz="1400" kern="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дд.мм.гггг</a:t>
            </a:r>
            <a:r>
              <a:rPr lang="ru-RU" sz="1400" kern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 №123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3DEE17-249E-5EE9-641B-BAF9421686BE}"/>
              </a:ext>
            </a:extLst>
          </p:cNvPr>
          <p:cNvSpPr txBox="1"/>
          <p:nvPr/>
        </p:nvSpPr>
        <p:spPr>
          <a:xfrm>
            <a:off x="3179948" y="4607453"/>
            <a:ext cx="29262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49100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Лимит поддержки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A05B8A-55B9-16A0-8699-E77647A7AE57}"/>
              </a:ext>
            </a:extLst>
          </p:cNvPr>
          <p:cNvSpPr txBox="1"/>
          <p:nvPr/>
        </p:nvSpPr>
        <p:spPr>
          <a:xfrm>
            <a:off x="563562" y="4592064"/>
            <a:ext cx="134420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1800" b="0">
                <a:latin typeface="TT Moscow Economy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ХХХ млн ₽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494F3E-665C-80C6-8732-384430A95C1C}"/>
              </a:ext>
            </a:extLst>
          </p:cNvPr>
          <p:cNvSpPr txBox="1"/>
          <p:nvPr/>
        </p:nvSpPr>
        <p:spPr>
          <a:xfrm>
            <a:off x="423304" y="5492621"/>
            <a:ext cx="5683763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ym typeface="Helvetica Neue"/>
              </a:rPr>
              <a:t>Действующие договоры лизинга на поддержке Фонда</a:t>
            </a:r>
            <a:br>
              <a:rPr lang="ru-RU" dirty="0">
                <a:sym typeface="Helvetica Neue"/>
              </a:rPr>
            </a:br>
            <a:r>
              <a:rPr lang="ru-RU" sz="1200" dirty="0">
                <a:sym typeface="Helvetica Neue"/>
              </a:rPr>
              <a:t>(при наличии)</a:t>
            </a:r>
            <a:endParaRPr lang="ru-RU" dirty="0">
              <a:sym typeface="Helvetica Neue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B3B6336-54B6-3B33-4C8B-B4D146EB0DBA}"/>
              </a:ext>
            </a:extLst>
          </p:cNvPr>
          <p:cNvGrpSpPr/>
          <p:nvPr/>
        </p:nvGrpSpPr>
        <p:grpSpPr>
          <a:xfrm>
            <a:off x="409533" y="5963171"/>
            <a:ext cx="5222653" cy="405385"/>
            <a:chOff x="578506" y="1947047"/>
            <a:chExt cx="4185236" cy="55399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92E2FC4-3569-A654-B4A6-78FBF8289EAF}"/>
                </a:ext>
              </a:extLst>
            </p:cNvPr>
            <p:cNvSpPr txBox="1"/>
            <p:nvPr/>
          </p:nvSpPr>
          <p:spPr>
            <a:xfrm>
              <a:off x="578506" y="1947047"/>
              <a:ext cx="1051198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ХХХ</a:t>
              </a:r>
              <a:r>
                <a:rPr lang="ru-RU" sz="18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млн ₽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7FFE14F-F591-1739-FFD3-B2CCF377387F}"/>
                </a:ext>
              </a:extLst>
            </p:cNvPr>
            <p:cNvSpPr txBox="1"/>
            <p:nvPr/>
          </p:nvSpPr>
          <p:spPr>
            <a:xfrm>
              <a:off x="1396848" y="2044448"/>
              <a:ext cx="3366894" cy="353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defTabSz="1491151">
                <a:lnSpc>
                  <a:spcPct val="90000"/>
                </a:lnSpc>
                <a:defRPr sz="1200" b="0">
                  <a:latin typeface="TT Moscow Economy" panose="020B0604020202020204" charset="0"/>
                </a:defRPr>
              </a:lvl1pPr>
            </a:lstStyle>
            <a:p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— договор поддержки от </a:t>
              </a:r>
              <a:r>
                <a:rPr lang="ru-RU" dirty="0" err="1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дд.мм.гггг</a:t>
              </a:r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№ 123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F0FCC98-5EB3-C6D8-8AE8-A1461FE2D6D3}"/>
              </a:ext>
            </a:extLst>
          </p:cNvPr>
          <p:cNvSpPr txBox="1"/>
          <p:nvPr/>
        </p:nvSpPr>
        <p:spPr>
          <a:xfrm>
            <a:off x="6504619" y="676449"/>
            <a:ext cx="521194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1400">
                <a:solidFill>
                  <a:srgbClr val="101D37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Перечень оборудования</a:t>
            </a:r>
          </a:p>
        </p:txBody>
      </p: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8325FD86-1DB6-FBFE-1CBD-1CD0968B30A4}"/>
              </a:ext>
            </a:extLst>
          </p:cNvPr>
          <p:cNvGrpSpPr/>
          <p:nvPr/>
        </p:nvGrpSpPr>
        <p:grpSpPr>
          <a:xfrm>
            <a:off x="6518856" y="947193"/>
            <a:ext cx="5329238" cy="3044971"/>
            <a:chOff x="6725231" y="1087481"/>
            <a:chExt cx="2347887" cy="2753712"/>
          </a:xfrm>
        </p:grpSpPr>
        <p:sp>
          <p:nvSpPr>
            <p:cNvPr id="57" name="Скругленный прямоугольник 24">
              <a:extLst>
                <a:ext uri="{FF2B5EF4-FFF2-40B4-BE49-F238E27FC236}">
                  <a16:creationId xmlns:a16="http://schemas.microsoft.com/office/drawing/2014/main" id="{495665E8-DEBD-0829-1E93-692F87C6F39D}"/>
                </a:ext>
              </a:extLst>
            </p:cNvPr>
            <p:cNvSpPr/>
            <p:nvPr/>
          </p:nvSpPr>
          <p:spPr>
            <a:xfrm>
              <a:off x="6725231" y="1094745"/>
              <a:ext cx="2347887" cy="1644603"/>
            </a:xfrm>
            <a:prstGeom prst="round2SameRect">
              <a:avLst>
                <a:gd name="adj1" fmla="val 1209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6ADD55-3620-8736-F276-4103DA7C2CAF}"/>
                </a:ext>
              </a:extLst>
            </p:cNvPr>
            <p:cNvSpPr txBox="1"/>
            <p:nvPr/>
          </p:nvSpPr>
          <p:spPr>
            <a:xfrm>
              <a:off x="6732247" y="2794157"/>
              <a:ext cx="2340870" cy="10020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Наименование и функциональное назначение оборудования  Отразить как скажется приобретение оборудования на техническом перевооружении компании, н</a:t>
              </a:r>
              <a:r>
                <a:rPr lang="ru-RU" sz="1100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а сколько % повысится уровень локализации производства, производительности труда, экспорта продукции (если применимо)</a:t>
              </a:r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endParaRPr lang="ru-RU" sz="11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59" name="Скругленный прямоугольник 24">
              <a:extLst>
                <a:ext uri="{FF2B5EF4-FFF2-40B4-BE49-F238E27FC236}">
                  <a16:creationId xmlns:a16="http://schemas.microsoft.com/office/drawing/2014/main" id="{6C124986-3794-35CA-347C-87DDCAE3FE3B}"/>
                </a:ext>
              </a:extLst>
            </p:cNvPr>
            <p:cNvSpPr/>
            <p:nvPr/>
          </p:nvSpPr>
          <p:spPr>
            <a:xfrm>
              <a:off x="6725231" y="1087481"/>
              <a:ext cx="2347887" cy="2753712"/>
            </a:xfrm>
            <a:prstGeom prst="round2SameRect">
              <a:avLst>
                <a:gd name="adj1" fmla="val 7482"/>
                <a:gd name="adj2" fmla="val 7667"/>
              </a:avLst>
            </a:prstGeom>
            <a:noFill/>
            <a:ln w="12700" cap="flat">
              <a:solidFill>
                <a:srgbClr val="101D37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82541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 Medium"/>
              </a:endParaRPr>
            </a:p>
          </p:txBody>
        </p:sp>
        <p:pic>
          <p:nvPicPr>
            <p:cNvPr id="60" name="Рисунок 59" descr="Камера со сплошной заливкой">
              <a:extLst>
                <a:ext uri="{FF2B5EF4-FFF2-40B4-BE49-F238E27FC236}">
                  <a16:creationId xmlns:a16="http://schemas.microsoft.com/office/drawing/2014/main" id="{3E3D6747-2252-C2A1-402D-C66F3ED1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70458" y="1401756"/>
              <a:ext cx="464449" cy="91440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F517CED-5917-D939-6C81-1511F1B79B2B}"/>
                </a:ext>
              </a:extLst>
            </p:cNvPr>
            <p:cNvSpPr txBox="1"/>
            <p:nvPr/>
          </p:nvSpPr>
          <p:spPr>
            <a:xfrm>
              <a:off x="7670458" y="2237067"/>
              <a:ext cx="46444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rgbClr val="101D37"/>
                  </a:solidFill>
                  <a:latin typeface="TT Moscow Economy" panose="020B0604020202020204" charset="0"/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Фото в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PNG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A158F9D6-0A24-4F7E-0976-20D39F03A839}"/>
                </a:ext>
              </a:extLst>
            </p:cNvPr>
            <p:cNvSpPr txBox="1"/>
            <p:nvPr/>
          </p:nvSpPr>
          <p:spPr>
            <a:xfrm>
              <a:off x="6729711" y="3409185"/>
              <a:ext cx="2095386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algn="l">
                <a:defRPr sz="1200" b="0">
                  <a:latin typeface="TT Moscow Economy"/>
                </a:defRPr>
              </a:lvl1pPr>
            </a:lstStyle>
            <a:p>
              <a:r>
                <a:rPr lang="ru-RU" sz="2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ХХХ </a:t>
              </a:r>
              <a:r>
                <a:rPr lang="ru-RU" sz="1000" b="1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млрд ₽</a:t>
              </a:r>
              <a:r>
                <a:rPr lang="ru-RU" sz="10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— </a:t>
              </a:r>
              <a:r>
                <a:rPr lang="ru-RU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стоимость </a:t>
              </a:r>
              <a:endParaRPr lang="ru-RU" sz="1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22710C5-A133-3257-E104-8A3CDAFAEFD4}"/>
              </a:ext>
            </a:extLst>
          </p:cNvPr>
          <p:cNvCxnSpPr>
            <a:cxnSpLocks/>
          </p:cNvCxnSpPr>
          <p:nvPr/>
        </p:nvCxnSpPr>
        <p:spPr>
          <a:xfrm>
            <a:off x="6555367" y="5053413"/>
            <a:ext cx="5292725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5365F2D-A20C-FE22-0150-756336811613}"/>
              </a:ext>
            </a:extLst>
          </p:cNvPr>
          <p:cNvCxnSpPr>
            <a:cxnSpLocks/>
          </p:cNvCxnSpPr>
          <p:nvPr/>
        </p:nvCxnSpPr>
        <p:spPr>
          <a:xfrm>
            <a:off x="6573712" y="5593463"/>
            <a:ext cx="5292725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A4C4345-00C5-1E43-BB16-9DA774343F2D}"/>
              </a:ext>
            </a:extLst>
          </p:cNvPr>
          <p:cNvGrpSpPr/>
          <p:nvPr/>
        </p:nvGrpSpPr>
        <p:grpSpPr>
          <a:xfrm>
            <a:off x="6690849" y="6208894"/>
            <a:ext cx="5175588" cy="356993"/>
            <a:chOff x="6672503" y="5303201"/>
            <a:chExt cx="5175588" cy="3569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49C810-E11F-1BBD-E281-23741C1216EE}"/>
                </a:ext>
              </a:extLst>
            </p:cNvPr>
            <p:cNvSpPr txBox="1"/>
            <p:nvPr/>
          </p:nvSpPr>
          <p:spPr>
            <a:xfrm>
              <a:off x="6672503" y="5303201"/>
              <a:ext cx="964888" cy="3569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0" tIns="0" rIns="0" bIns="0"/>
            <a:lstStyle/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ХХХ</a:t>
              </a:r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 </a:t>
              </a:r>
              <a:r>
                <a:rPr lang="ru-RU" sz="1000" b="1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Helvetica Neue"/>
                </a:rPr>
                <a:t>ед</a:t>
              </a:r>
              <a:endParaRPr lang="ru-RU" sz="10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600" b="1" kern="5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  <a:p>
              <a:pPr defTabSz="432563">
                <a:lnSpc>
                  <a:spcPct val="90000"/>
                </a:lnSpc>
                <a:spcAft>
                  <a:spcPts val="326"/>
                </a:spcAft>
                <a:defRPr/>
              </a:pPr>
              <a:endParaRPr lang="ru-RU" sz="5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D6E073-4EBA-B943-5A87-EF9D1D36DD1D}"/>
                </a:ext>
              </a:extLst>
            </p:cNvPr>
            <p:cNvSpPr txBox="1"/>
            <p:nvPr/>
          </p:nvSpPr>
          <p:spPr>
            <a:xfrm>
              <a:off x="7602394" y="5343198"/>
              <a:ext cx="4245697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 marL="0" marR="0" indent="0" algn="l" defTabSz="457223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ru-RU" sz="9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1200" b="0">
                  <a:solidFill>
                    <a:schemeClr val="bg1"/>
                  </a:solidFill>
                  <a:latin typeface="TT Moscow Economy"/>
                </a:defRPr>
              </a:lvl1pPr>
            </a:lstStyle>
            <a:p>
              <a:endPara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00B1634-55C9-07BA-FC2C-42391B50CAB1}"/>
              </a:ext>
            </a:extLst>
          </p:cNvPr>
          <p:cNvCxnSpPr>
            <a:cxnSpLocks/>
          </p:cNvCxnSpPr>
          <p:nvPr/>
        </p:nvCxnSpPr>
        <p:spPr>
          <a:xfrm>
            <a:off x="6601004" y="6103001"/>
            <a:ext cx="5292725" cy="0"/>
          </a:xfrm>
          <a:prstGeom prst="line">
            <a:avLst/>
          </a:prstGeom>
          <a:ln w="3175">
            <a:gradFill>
              <a:gsLst>
                <a:gs pos="85000">
                  <a:schemeClr val="bg1">
                    <a:lumMod val="50000"/>
                  </a:schemeClr>
                </a:gs>
                <a:gs pos="52500">
                  <a:schemeClr val="tx1"/>
                </a:gs>
                <a:gs pos="0">
                  <a:schemeClr val="bg1"/>
                </a:gs>
              </a:gsLst>
              <a:lin ang="780000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69660D-A132-3582-4F30-045E262B9E30}"/>
              </a:ext>
            </a:extLst>
          </p:cNvPr>
          <p:cNvSpPr txBox="1"/>
          <p:nvPr/>
        </p:nvSpPr>
        <p:spPr>
          <a:xfrm>
            <a:off x="7593448" y="6197835"/>
            <a:ext cx="434298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 b="0">
                <a:solidFill>
                  <a:schemeClr val="bg1"/>
                </a:solidFill>
                <a:latin typeface="TT Moscow Economy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Продукции будет выпущено (или иной количественный показатель по проекту)</a:t>
            </a:r>
          </a:p>
        </p:txBody>
      </p:sp>
    </p:spTree>
    <p:extLst>
      <p:ext uri="{BB962C8B-B14F-4D97-AF65-F5344CB8AC3E}">
        <p14:creationId xmlns:p14="http://schemas.microsoft.com/office/powerpoint/2010/main" val="205229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59D3A6E-34A2-DE82-C228-C70E293D489B}"/>
              </a:ext>
            </a:extLst>
          </p:cNvPr>
          <p:cNvGrpSpPr/>
          <p:nvPr/>
        </p:nvGrpSpPr>
        <p:grpSpPr>
          <a:xfrm>
            <a:off x="10572729" y="41454"/>
            <a:ext cx="1383918" cy="601342"/>
            <a:chOff x="9680009" y="41454"/>
            <a:chExt cx="1787751" cy="776816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0255031-EB88-209A-DF82-F173A881A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06"/>
            <a:stretch/>
          </p:blipFill>
          <p:spPr>
            <a:xfrm>
              <a:off x="10668000" y="41454"/>
              <a:ext cx="799760" cy="7768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01DF4DD-F0B3-4A64-396A-394DDD849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55"/>
            <a:stretch/>
          </p:blipFill>
          <p:spPr>
            <a:xfrm>
              <a:off x="9680009" y="189038"/>
              <a:ext cx="1197383" cy="57668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BC185E-28A7-729F-30E7-3D8EFAF7FA67}"/>
              </a:ext>
            </a:extLst>
          </p:cNvPr>
          <p:cNvSpPr txBox="1"/>
          <p:nvPr/>
        </p:nvSpPr>
        <p:spPr>
          <a:xfrm>
            <a:off x="445411" y="294341"/>
            <a:ext cx="5055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Данный слайд заполняется при наличии сведений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58AD6-36A7-5F63-5367-06AD6532B62E}"/>
              </a:ext>
            </a:extLst>
          </p:cNvPr>
          <p:cNvSpPr txBox="1"/>
          <p:nvPr/>
        </p:nvSpPr>
        <p:spPr>
          <a:xfrm>
            <a:off x="5659261" y="247866"/>
            <a:ext cx="954517" cy="262086"/>
          </a:xfrm>
          <a:prstGeom prst="roundRect">
            <a:avLst>
              <a:gd name="adj" fmla="val 20656"/>
            </a:avLst>
          </a:prstGeom>
          <a:noFill/>
        </p:spPr>
        <p:txBody>
          <a:bodyPr wrap="squar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lvl="0" indent="0" algn="ctr" defTabSz="41273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101D37"/>
                </a:solidFill>
                <a:effectLst/>
                <a:uLnTx/>
                <a:uFillTx/>
                <a:latin typeface="TT Moscow Economy" panose="020B0604020202020204" charset="0"/>
                <a:cs typeface="Helvetica Neue"/>
              </a:defRPr>
            </a:lvl1pPr>
          </a:lstStyle>
          <a:p>
            <a:pPr algn="l"/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О компании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654507-024B-9368-EB2E-35AF6DA66053}"/>
              </a:ext>
            </a:extLst>
          </p:cNvPr>
          <p:cNvSpPr txBox="1"/>
          <p:nvPr/>
        </p:nvSpPr>
        <p:spPr>
          <a:xfrm>
            <a:off x="6691198" y="253447"/>
            <a:ext cx="753605" cy="250924"/>
          </a:xfrm>
          <a:prstGeom prst="roundRect">
            <a:avLst>
              <a:gd name="adj" fmla="val 14054"/>
            </a:avLst>
          </a:prstGeom>
          <a:noFill/>
        </p:spPr>
        <p:txBody>
          <a:bodyPr wrap="squar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R="0" lvl="0" indent="0" defTabSz="41273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101D3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Helvetica Neue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 проекте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F1F569-4899-D2EE-AFA0-BE82E05F3C3F}"/>
              </a:ext>
            </a:extLst>
          </p:cNvPr>
          <p:cNvSpPr txBox="1"/>
          <p:nvPr/>
        </p:nvSpPr>
        <p:spPr>
          <a:xfrm>
            <a:off x="7522224" y="247866"/>
            <a:ext cx="1626790" cy="262086"/>
          </a:xfrm>
          <a:prstGeom prst="roundRect">
            <a:avLst>
              <a:gd name="adj" fmla="val 20656"/>
            </a:avLst>
          </a:prstGeom>
          <a:solidFill>
            <a:srgbClr val="101D37"/>
          </a:solidFill>
        </p:spPr>
        <p:txBody>
          <a:bodyPr wrap="square" rtlCol="0" anchor="ctr">
            <a:spAutoFit/>
          </a:bodyPr>
          <a:lstStyle>
            <a:defPPr marL="0" marR="0" indent="0" algn="l" defTabSz="45722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900">
                <a:latin typeface="TT Moscow Economy Thin" panose="020B0103030101020204" pitchFamily="34" charset="0"/>
              </a:defRPr>
            </a:lvl1pPr>
          </a:lstStyle>
          <a:p>
            <a:pPr marL="0" marR="0" lvl="0" indent="0" defTabSz="4127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Перечень оборудования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10833D21-BF90-0386-EC9D-D94511EBC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10106"/>
              </p:ext>
            </p:extLst>
          </p:nvPr>
        </p:nvGraphicFramePr>
        <p:xfrm>
          <a:off x="480693" y="642796"/>
          <a:ext cx="11447782" cy="5975861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827407">
                  <a:extLst>
                    <a:ext uri="{9D8B030D-6E8A-4147-A177-3AD203B41FA5}">
                      <a16:colId xmlns:a16="http://schemas.microsoft.com/office/drawing/2014/main" val="4050394469"/>
                    </a:ext>
                  </a:extLst>
                </a:gridCol>
                <a:gridCol w="2891194">
                  <a:extLst>
                    <a:ext uri="{9D8B030D-6E8A-4147-A177-3AD203B41FA5}">
                      <a16:colId xmlns:a16="http://schemas.microsoft.com/office/drawing/2014/main" val="3669568667"/>
                    </a:ext>
                  </a:extLst>
                </a:gridCol>
                <a:gridCol w="1795106">
                  <a:extLst>
                    <a:ext uri="{9D8B030D-6E8A-4147-A177-3AD203B41FA5}">
                      <a16:colId xmlns:a16="http://schemas.microsoft.com/office/drawing/2014/main" val="99837106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271977590"/>
                    </a:ext>
                  </a:extLst>
                </a:gridCol>
                <a:gridCol w="3622675">
                  <a:extLst>
                    <a:ext uri="{9D8B030D-6E8A-4147-A177-3AD203B41FA5}">
                      <a16:colId xmlns:a16="http://schemas.microsoft.com/office/drawing/2014/main" val="2165566582"/>
                    </a:ext>
                  </a:extLst>
                </a:gridCol>
              </a:tblGrid>
              <a:tr h="637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Перечень (наименование)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Стоимость ДЛ </a:t>
                      </a:r>
                      <a:br>
                        <a:rPr lang="ru-RU" sz="140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(в млн ₽)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Страна производства оборудования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Изображение оборудования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12440"/>
                  </a:ext>
                </a:extLst>
              </a:tr>
              <a:tr h="10515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29916"/>
                  </a:ext>
                </a:extLst>
              </a:tr>
              <a:tr h="9035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2</a:t>
                      </a:r>
                    </a:p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539695"/>
                  </a:ext>
                </a:extLst>
              </a:tr>
              <a:tr h="9030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351560"/>
                  </a:ext>
                </a:extLst>
              </a:tr>
              <a:tr h="9030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086622"/>
                  </a:ext>
                </a:extLst>
              </a:tr>
              <a:tr h="7415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dirty="0"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Наименование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008000"/>
                  </a:ext>
                </a:extLst>
              </a:tr>
              <a:tr h="741541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ХХ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ед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 Black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ХХ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 Black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 Black" panose="02000000000000000000" pitchFamily="2" charset="0"/>
                          <a:cs typeface="Arial" panose="020B0604020202020204" pitchFamily="34" charset="0"/>
                        </a:rPr>
                        <a:t>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40828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926328C-1928-1591-CF3F-623BF9CC7210}"/>
              </a:ext>
            </a:extLst>
          </p:cNvPr>
          <p:cNvSpPr txBox="1"/>
          <p:nvPr/>
        </p:nvSpPr>
        <p:spPr>
          <a:xfrm>
            <a:off x="9460012" y="1540502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DFEE-4E4A-2392-DEFE-5788C2BE627B}"/>
              </a:ext>
            </a:extLst>
          </p:cNvPr>
          <p:cNvSpPr txBox="1"/>
          <p:nvPr/>
        </p:nvSpPr>
        <p:spPr>
          <a:xfrm>
            <a:off x="9460012" y="2484979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BC966F-69E0-B9BA-B7F9-0A9435B36163}"/>
              </a:ext>
            </a:extLst>
          </p:cNvPr>
          <p:cNvSpPr txBox="1"/>
          <p:nvPr/>
        </p:nvSpPr>
        <p:spPr>
          <a:xfrm>
            <a:off x="9460012" y="3429456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FD954C-432C-A9C6-FD37-CDBFB8AC6348}"/>
              </a:ext>
            </a:extLst>
          </p:cNvPr>
          <p:cNvSpPr txBox="1"/>
          <p:nvPr/>
        </p:nvSpPr>
        <p:spPr>
          <a:xfrm>
            <a:off x="9460012" y="4373933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8CC513-38D2-9E92-29B2-4F202A1EC83C}"/>
              </a:ext>
            </a:extLst>
          </p:cNvPr>
          <p:cNvSpPr txBox="1"/>
          <p:nvPr/>
        </p:nvSpPr>
        <p:spPr>
          <a:xfrm>
            <a:off x="9460012" y="5318412"/>
            <a:ext cx="1112717" cy="280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rgbClr val="101D37"/>
                </a:solidFill>
                <a:latin typeface="TT Moscow Economy" panose="020B060402020202020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Фото в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Helvetica Neue"/>
              </a:rPr>
              <a:t>PNG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3346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563</Words>
  <Application>Microsoft Office PowerPoint</Application>
  <PresentationFormat>Широкоэкранный</PresentationFormat>
  <Paragraphs>131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Arial Black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Королёва Анна Сергеевна</dc:creator>
  <cp:lastModifiedBy>Опарина Анна Витальевна</cp:lastModifiedBy>
  <cp:revision>30</cp:revision>
  <dcterms:created xsi:type="dcterms:W3CDTF">2025-09-30T08:42:26Z</dcterms:created>
  <dcterms:modified xsi:type="dcterms:W3CDTF">2025-11-24T08:41:28Z</dcterms:modified>
</cp:coreProperties>
</file>