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42" r:id="rId2"/>
    <p:sldId id="361" r:id="rId3"/>
    <p:sldId id="362" r:id="rId4"/>
  </p:sldIdLst>
  <p:sldSz cx="12193588" cy="6858000"/>
  <p:notesSz cx="6797675" cy="9926638"/>
  <p:defaultTextStyle>
    <a:defPPr marL="0" marR="0" indent="0" algn="l" defTabSz="457223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9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114306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228611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342917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457223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571529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685834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800140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914446" algn="ctr" defTabSz="41277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5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394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00"/>
    <a:srgbClr val="D9D9D9"/>
    <a:srgbClr val="12A75D"/>
    <a:srgbClr val="00A2FF"/>
    <a:srgbClr val="FFFFFF"/>
    <a:srgbClr val="B0E7FA"/>
    <a:srgbClr val="595959"/>
    <a:srgbClr val="72F2E3"/>
    <a:srgbClr val="00B0F0"/>
    <a:srgbClr val="0B4F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143" autoAdjust="0"/>
    <p:restoredTop sz="96296" autoAdjust="0"/>
  </p:normalViewPr>
  <p:slideViewPr>
    <p:cSldViewPr snapToGrid="0" snapToObjects="1">
      <p:cViewPr>
        <p:scale>
          <a:sx n="100" d="100"/>
          <a:sy n="100" d="100"/>
        </p:scale>
        <p:origin x="1362" y="264"/>
      </p:cViewPr>
      <p:guideLst>
        <p:guide pos="3840"/>
        <p:guide pos="39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2" d="100"/>
          <a:sy n="72" d="100"/>
        </p:scale>
        <p:origin x="238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undmfi-dc03\&#1054;&#1073;&#1097;&#1072;&#1103;\&#1040;&#1085;&#1072;&#1083;&#1080;&#1090;&#1080;&#1095;&#1077;&#1089;&#1082;&#1086;&#1077;%20&#1091;&#1087;&#1088;&#1072;&#1074;&#1083;&#1077;&#1085;&#1080;&#1077;%20(&#1085;&#1086;&#1074;.)\&#1057;&#1087;&#1077;&#1094;&#1080;&#1072;&#1083;&#1100;&#1085;&#1099;&#1077;%20&#1087;&#1088;&#1086;&#1077;&#1082;&#1090;&#1099;\&#1060;&#1052;&#1069;&#1047;%20(&#1085;&#1086;&#1074;&#1072;&#1103;%20&#1072;&#1076;&#1088;&#1077;&#1089;&#1082;&#1072;)\&#1042;&#1057;&#1055;&#1054;&#1052;&#1040;&#1043;&#1040;&#1058;&#1045;&#1051;&#1068;&#1053;&#1067;&#1045;%20&#1052;&#1040;&#1058;&#1045;&#1056;&#1048;&#1040;&#1051;&#1067;\&#1052;&#1069;&#1047;%20-%20&#1057;&#1062;&#1045;&#1053;&#1040;&#1056;&#1048;&#1048;%20&#1055;&#1054;&#1044;&#1044;&#1045;&#1056;&#1046;&#1050;&#1048;%20(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66076592"/>
        <c:axId val="1466072752"/>
      </c:lineChart>
      <c:catAx>
        <c:axId val="1466076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Montserrat" panose="00000500000000000000" pitchFamily="2" charset="-52"/>
                <a:ea typeface="+mn-ea"/>
                <a:cs typeface="+mn-cs"/>
              </a:defRPr>
            </a:pPr>
            <a:endParaRPr lang="ru-RU"/>
          </a:p>
        </c:txPr>
        <c:crossAx val="1466072752"/>
        <c:crosses val="autoZero"/>
        <c:auto val="1"/>
        <c:lblAlgn val="ctr"/>
        <c:lblOffset val="100"/>
        <c:noMultiLvlLbl val="0"/>
      </c:catAx>
      <c:valAx>
        <c:axId val="1466072752"/>
        <c:scaling>
          <c:orientation val="minMax"/>
        </c:scaling>
        <c:delete val="1"/>
        <c:axPos val="l"/>
        <c:numFmt formatCode="_-* #\ ##0.00\ _₽_-;\-* #\ ##0.00\ _₽_-;_-* &quot;-&quot;??\ _₽_-;_-@_-" sourceLinked="1"/>
        <c:majorTickMark val="none"/>
        <c:minorTickMark val="none"/>
        <c:tickLblPos val="nextTo"/>
        <c:crossAx val="14660765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9B3331A4-248A-FD48-89EF-A18555B345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22A7F85-3CA5-5845-81E1-43378D9CDC9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5DACD7-D17A-9849-85CA-49B946E117B8}" type="datetimeFigureOut">
              <a:rPr lang="ru-RU" smtClean="0"/>
              <a:t>23.06.2025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0DF0E72-8301-354D-B2D5-A92103BB77D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8FC9112-05B9-7B49-869B-3F9455EF2B8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8E76B4-AC23-0D40-9E94-1FCC0DCCBC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4982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4" name="Shape 144"/>
          <p:cNvSpPr>
            <a:spLocks noGrp="1"/>
          </p:cNvSpPr>
          <p:nvPr>
            <p:ph type="body" sz="quarter" idx="1"/>
          </p:nvPr>
        </p:nvSpPr>
        <p:spPr>
          <a:xfrm>
            <a:off x="906357" y="4715153"/>
            <a:ext cx="4984962" cy="44669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1pPr>
    <a:lvl2pPr indent="114306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2pPr>
    <a:lvl3pPr indent="228611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3pPr>
    <a:lvl4pPr indent="342917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4pPr>
    <a:lvl5pPr indent="457223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5pPr>
    <a:lvl6pPr indent="571529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6pPr>
    <a:lvl7pPr indent="685834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7pPr>
    <a:lvl8pPr indent="800140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8pPr>
    <a:lvl9pPr indent="914446" defTabSz="228611" latinLnBrk="0">
      <a:lnSpc>
        <a:spcPct val="117999"/>
      </a:lnSpc>
      <a:defRPr sz="11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 — сверх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49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57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, пункты и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Изображение"/>
          <p:cNvSpPr>
            <a:spLocks noGrp="1"/>
          </p:cNvSpPr>
          <p:nvPr>
            <p:ph type="pic" sz="half" idx="13"/>
          </p:nvPr>
        </p:nvSpPr>
        <p:spPr>
          <a:xfrm>
            <a:off x="5480765" y="1574800"/>
            <a:ext cx="6973208" cy="4648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67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844660" y="1574800"/>
            <a:ext cx="5112416" cy="4648200"/>
          </a:xfrm>
          <a:prstGeom prst="rect">
            <a:avLst/>
          </a:prstGeom>
        </p:spPr>
        <p:txBody>
          <a:bodyPr/>
          <a:lstStyle>
            <a:lvl1pPr marL="279393" indent="-279393">
              <a:spcBef>
                <a:spcPts val="2251"/>
              </a:spcBef>
              <a:defRPr sz="1900"/>
            </a:lvl1pPr>
            <a:lvl2pPr marL="558786" indent="-279393">
              <a:spcBef>
                <a:spcPts val="2251"/>
              </a:spcBef>
              <a:defRPr sz="1900"/>
            </a:lvl2pPr>
            <a:lvl3pPr marL="838179" indent="-279393">
              <a:spcBef>
                <a:spcPts val="2251"/>
              </a:spcBef>
              <a:defRPr sz="1900"/>
            </a:lvl3pPr>
            <a:lvl4pPr marL="1117572" indent="-279393">
              <a:spcBef>
                <a:spcPts val="2251"/>
              </a:spcBef>
              <a:defRPr sz="1900"/>
            </a:lvl4pPr>
            <a:lvl5pPr marL="1396965" indent="-279393">
              <a:spcBef>
                <a:spcPts val="2251"/>
              </a:spcBef>
              <a:defRPr sz="19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6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844661" y="889000"/>
            <a:ext cx="10504268" cy="50800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6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 (3 шт.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Изображение"/>
          <p:cNvSpPr>
            <a:spLocks noGrp="1"/>
          </p:cNvSpPr>
          <p:nvPr>
            <p:ph type="pic" sz="quarter" idx="13"/>
          </p:nvPr>
        </p:nvSpPr>
        <p:spPr>
          <a:xfrm>
            <a:off x="7841692" y="3517901"/>
            <a:ext cx="4198885" cy="280035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Изображение"/>
          <p:cNvSpPr>
            <a:spLocks noGrp="1"/>
          </p:cNvSpPr>
          <p:nvPr>
            <p:ph type="pic" sz="quarter" idx="14"/>
          </p:nvPr>
        </p:nvSpPr>
        <p:spPr>
          <a:xfrm>
            <a:off x="7646396" y="565150"/>
            <a:ext cx="4166143" cy="27770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Изображение"/>
          <p:cNvSpPr>
            <a:spLocks noGrp="1"/>
          </p:cNvSpPr>
          <p:nvPr>
            <p:ph type="pic" idx="15"/>
          </p:nvPr>
        </p:nvSpPr>
        <p:spPr>
          <a:xfrm>
            <a:off x="-152420" y="565149"/>
            <a:ext cx="8602195" cy="573405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Цита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— Иван Арсентьев"/>
          <p:cNvSpPr txBox="1">
            <a:spLocks noGrp="1"/>
          </p:cNvSpPr>
          <p:nvPr>
            <p:ph type="body" sz="quarter" idx="13"/>
          </p:nvPr>
        </p:nvSpPr>
        <p:spPr>
          <a:xfrm>
            <a:off x="1193956" y="4476751"/>
            <a:ext cx="9812029" cy="348813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1600" i="1"/>
            </a:lvl1pPr>
          </a:lstStyle>
          <a:p>
            <a:r>
              <a:t>— Иван Арсентьев</a:t>
            </a:r>
          </a:p>
        </p:txBody>
      </p:sp>
      <p:sp>
        <p:nvSpPr>
          <p:cNvPr id="94" name="«Место ввода цитаты»."/>
          <p:cNvSpPr txBox="1">
            <a:spLocks noGrp="1"/>
          </p:cNvSpPr>
          <p:nvPr>
            <p:ph type="body" sz="quarter" idx="14"/>
          </p:nvPr>
        </p:nvSpPr>
        <p:spPr>
          <a:xfrm>
            <a:off x="1193956" y="3008888"/>
            <a:ext cx="9812029" cy="471924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«Место ввода цитаты».</a:t>
            </a:r>
          </a:p>
        </p:txBody>
      </p:sp>
      <p:sp>
        <p:nvSpPr>
          <p:cNvPr id="95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Изображение"/>
          <p:cNvSpPr>
            <a:spLocks noGrp="1"/>
          </p:cNvSpPr>
          <p:nvPr>
            <p:ph type="pic" idx="13"/>
          </p:nvPr>
        </p:nvSpPr>
        <p:spPr>
          <a:xfrm>
            <a:off x="0" y="1"/>
            <a:ext cx="12193588" cy="813223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844661" y="177800"/>
            <a:ext cx="10504268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844661" y="1574800"/>
            <a:ext cx="10504268" cy="464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5959769" y="6540500"/>
            <a:ext cx="267702" cy="28725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2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</p:sldLayoutIdLst>
  <p:transition spd="med"/>
  <p:txStyles>
    <p:titleStyle>
      <a:lvl1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41274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317492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634984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952476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269968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1587460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1904952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2222444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2539937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2857429" marR="0" indent="-317492" algn="l" defTabSz="412740" latinLnBrk="0">
        <a:lnSpc>
          <a:spcPct val="100000"/>
        </a:lnSpc>
        <a:spcBef>
          <a:spcPts val="2951"/>
        </a:spcBef>
        <a:spcAft>
          <a:spcPts val="0"/>
        </a:spcAft>
        <a:buClrTx/>
        <a:buSzPct val="125000"/>
        <a:buFontTx/>
        <a:buChar char="•"/>
        <a:tabLst/>
        <a:defRPr sz="26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114297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228594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342891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457189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571486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685783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800080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914377" algn="ctr" defTabSz="41274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10" Type="http://schemas.openxmlformats.org/officeDocument/2006/relationships/image" Target="../media/image7.sv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ACC31B9-A799-AD49-E6D2-D80FFBCC05F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0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036" y="155374"/>
            <a:ext cx="2208632" cy="40972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E8192DD-D237-755F-ECDA-7E072FD6045B}"/>
              </a:ext>
            </a:extLst>
          </p:cNvPr>
          <p:cNvSpPr txBox="1"/>
          <p:nvPr/>
        </p:nvSpPr>
        <p:spPr>
          <a:xfrm>
            <a:off x="10331159" y="6441130"/>
            <a:ext cx="1521073" cy="261496"/>
          </a:xfrm>
          <a:prstGeom prst="rect">
            <a:avLst/>
          </a:prstGeom>
        </p:spPr>
        <p:txBody>
          <a:bodyPr vert="horz" wrap="none" lIns="71862" tIns="35931" rIns="71862" bIns="35931" rtlCol="0" anchor="t">
            <a:normAutofit fontScale="92500" lnSpcReduction="20000"/>
          </a:bodyPr>
          <a:lstStyle/>
          <a:p>
            <a:pPr algn="l" defTabSz="295350">
              <a:defRPr/>
            </a:pPr>
            <a:r>
              <a:rPr lang="ru-RU" sz="1499" b="0" dirty="0">
                <a:solidFill>
                  <a:srgbClr val="0070C0"/>
                </a:solidFill>
                <a:latin typeface="TT Moscow Economy"/>
              </a:rPr>
              <a:t>Москва </a:t>
            </a:r>
            <a:r>
              <a:rPr lang="en-US" sz="1499" b="0" dirty="0">
                <a:solidFill>
                  <a:srgbClr val="0070C0"/>
                </a:solidFill>
                <a:latin typeface="TT Moscow Economy"/>
              </a:rPr>
              <a:t>|</a:t>
            </a:r>
            <a:r>
              <a:rPr lang="ru-RU" sz="1499" b="0" dirty="0">
                <a:solidFill>
                  <a:srgbClr val="0070C0"/>
                </a:solidFill>
                <a:latin typeface="TT Moscow Economy"/>
              </a:rPr>
              <a:t> 202</a:t>
            </a:r>
            <a:r>
              <a:rPr lang="en-US" sz="1499" b="0" dirty="0">
                <a:solidFill>
                  <a:srgbClr val="0070C0"/>
                </a:solidFill>
                <a:latin typeface="TT Moscow Economy"/>
              </a:rPr>
              <a:t>5</a:t>
            </a:r>
            <a:endParaRPr lang="ru-RU" sz="1499" b="0" dirty="0">
              <a:solidFill>
                <a:srgbClr val="0070C0"/>
              </a:solidFill>
              <a:latin typeface="TT Moscow Economy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EFEF46-3320-4439-C464-FC093337DF80}"/>
              </a:ext>
            </a:extLst>
          </p:cNvPr>
          <p:cNvSpPr txBox="1"/>
          <p:nvPr/>
        </p:nvSpPr>
        <p:spPr>
          <a:xfrm>
            <a:off x="7182120" y="2902949"/>
            <a:ext cx="4588548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ru-RU" sz="24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Наименование компании</a:t>
            </a:r>
          </a:p>
          <a:p>
            <a:pPr algn="r"/>
            <a:r>
              <a:rPr lang="ru-RU" sz="1600" b="0" dirty="0">
                <a:solidFill>
                  <a:schemeClr val="tx1"/>
                </a:solidFill>
                <a:latin typeface="TT Moscow Economy Light" panose="020B0103030101020204" pitchFamily="34" charset="0"/>
              </a:rPr>
              <a:t>о предоставлении финансовой поддержки</a:t>
            </a:r>
            <a:endParaRPr lang="ru-RU" sz="2400" b="0" dirty="0">
              <a:solidFill>
                <a:schemeClr val="tx1"/>
              </a:solidFill>
              <a:latin typeface="TT Moscow Economy Light" panose="020B0103030101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1F1EAB1-21BB-1ED5-2B87-13018B58C40B}"/>
              </a:ext>
            </a:extLst>
          </p:cNvPr>
          <p:cNvSpPr/>
          <p:nvPr/>
        </p:nvSpPr>
        <p:spPr>
          <a:xfrm>
            <a:off x="0" y="-16099"/>
            <a:ext cx="7315200" cy="6890197"/>
          </a:xfrm>
          <a:prstGeom prst="rect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1FDB03-4F46-F32C-2362-F5995470DFDB}"/>
              </a:ext>
            </a:extLst>
          </p:cNvPr>
          <p:cNvSpPr txBox="1"/>
          <p:nvPr/>
        </p:nvSpPr>
        <p:spPr>
          <a:xfrm>
            <a:off x="1363326" y="2925940"/>
            <a:ext cx="4588548" cy="4616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ru-RU" sz="2400" b="0" dirty="0">
                <a:solidFill>
                  <a:schemeClr val="bg1"/>
                </a:solidFill>
                <a:latin typeface="TT Moscow Economy Medium" panose="020B0103030101020204" pitchFamily="34" charset="0"/>
              </a:rPr>
              <a:t>ФОТО ОБЪЕКТА (РЕНДЕР)</a:t>
            </a:r>
            <a:endParaRPr lang="ru-RU" sz="2400" b="0" dirty="0">
              <a:solidFill>
                <a:schemeClr val="bg1"/>
              </a:solidFill>
              <a:latin typeface="TT Moscow Economy Light" panose="020B0103030101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63608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F8F5C5-A78F-88E9-D80B-19B31BF8DD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" name="Прямоугольник 1117">
            <a:extLst>
              <a:ext uri="{FF2B5EF4-FFF2-40B4-BE49-F238E27FC236}">
                <a16:creationId xmlns:a16="http://schemas.microsoft.com/office/drawing/2014/main" id="{D79EB09F-9480-8BE5-864E-247BADB13D45}"/>
              </a:ext>
            </a:extLst>
          </p:cNvPr>
          <p:cNvSpPr/>
          <p:nvPr/>
        </p:nvSpPr>
        <p:spPr>
          <a:xfrm>
            <a:off x="6522077" y="0"/>
            <a:ext cx="5677375" cy="685799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07" name="TextBox 1106">
            <a:extLst>
              <a:ext uri="{FF2B5EF4-FFF2-40B4-BE49-F238E27FC236}">
                <a16:creationId xmlns:a16="http://schemas.microsoft.com/office/drawing/2014/main" id="{87228B35-AF6C-5C2A-D2BB-4075DA97BD90}"/>
              </a:ext>
            </a:extLst>
          </p:cNvPr>
          <p:cNvSpPr txBox="1"/>
          <p:nvPr/>
        </p:nvSpPr>
        <p:spPr>
          <a:xfrm>
            <a:off x="11877917" y="6536713"/>
            <a:ext cx="566140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US" sz="1200" dirty="0">
                <a:latin typeface="TT Moscow Economy Light" panose="020B0103030101020204" pitchFamily="34" charset="0"/>
              </a:rPr>
              <a:t>1</a:t>
            </a:r>
            <a:endParaRPr lang="ru-RU" sz="1200" dirty="0">
              <a:latin typeface="TT Moscow Economy Light" panose="020B0103030101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43A0B19-7A2C-94FE-E98B-1F8DE30A4B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0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036" y="155374"/>
            <a:ext cx="2208632" cy="409724"/>
          </a:xfrm>
          <a:prstGeom prst="rect">
            <a:avLst/>
          </a:prstGeom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102483A8-8EA0-4FCF-997F-8F10BC12D7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3588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8" name="Rectangle 58">
            <a:extLst>
              <a:ext uri="{FF2B5EF4-FFF2-40B4-BE49-F238E27FC236}">
                <a16:creationId xmlns:a16="http://schemas.microsoft.com/office/drawing/2014/main" id="{C2B25E3D-5521-C737-0A5F-787B28F23A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48" name="Прямоугольник: скругленные углы 1047">
            <a:extLst>
              <a:ext uri="{FF2B5EF4-FFF2-40B4-BE49-F238E27FC236}">
                <a16:creationId xmlns:a16="http://schemas.microsoft.com/office/drawing/2014/main" id="{501A5E42-83F3-6C13-5367-2ABBB7959A60}"/>
              </a:ext>
            </a:extLst>
          </p:cNvPr>
          <p:cNvSpPr/>
          <p:nvPr/>
        </p:nvSpPr>
        <p:spPr>
          <a:xfrm>
            <a:off x="415223" y="599463"/>
            <a:ext cx="5677375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58" name="TextBox 1057">
            <a:extLst>
              <a:ext uri="{FF2B5EF4-FFF2-40B4-BE49-F238E27FC236}">
                <a16:creationId xmlns:a16="http://schemas.microsoft.com/office/drawing/2014/main" id="{52C4F600-1296-65D9-6544-229D30CE9A78}"/>
              </a:ext>
            </a:extLst>
          </p:cNvPr>
          <p:cNvSpPr txBox="1"/>
          <p:nvPr/>
        </p:nvSpPr>
        <p:spPr>
          <a:xfrm>
            <a:off x="415836" y="105282"/>
            <a:ext cx="7323920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2000" b="0" dirty="0">
                <a:solidFill>
                  <a:schemeClr val="tx1"/>
                </a:solidFill>
                <a:latin typeface="Montserrat" panose="00000500000000000000" pitchFamily="2" charset="-52"/>
              </a:rPr>
              <a:t>О компании</a:t>
            </a:r>
          </a:p>
        </p:txBody>
      </p:sp>
      <p:sp>
        <p:nvSpPr>
          <p:cNvPr id="1059" name="Овал 1058">
            <a:extLst>
              <a:ext uri="{FF2B5EF4-FFF2-40B4-BE49-F238E27FC236}">
                <a16:creationId xmlns:a16="http://schemas.microsoft.com/office/drawing/2014/main" id="{084697B1-9BCD-5FD0-C8AB-0569B380B9FF}"/>
              </a:ext>
            </a:extLst>
          </p:cNvPr>
          <p:cNvSpPr/>
          <p:nvPr/>
        </p:nvSpPr>
        <p:spPr>
          <a:xfrm>
            <a:off x="584079" y="672643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61" name="Овал 1060">
            <a:extLst>
              <a:ext uri="{FF2B5EF4-FFF2-40B4-BE49-F238E27FC236}">
                <a16:creationId xmlns:a16="http://schemas.microsoft.com/office/drawing/2014/main" id="{B0258221-3942-BA72-2969-5BA43C3936E7}"/>
              </a:ext>
            </a:extLst>
          </p:cNvPr>
          <p:cNvSpPr/>
          <p:nvPr/>
        </p:nvSpPr>
        <p:spPr>
          <a:xfrm>
            <a:off x="872664" y="672642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62" name="Овал 1061">
            <a:extLst>
              <a:ext uri="{FF2B5EF4-FFF2-40B4-BE49-F238E27FC236}">
                <a16:creationId xmlns:a16="http://schemas.microsoft.com/office/drawing/2014/main" id="{D2258CE9-80FB-4D6E-6EDD-07015569B20B}"/>
              </a:ext>
            </a:extLst>
          </p:cNvPr>
          <p:cNvSpPr/>
          <p:nvPr/>
        </p:nvSpPr>
        <p:spPr>
          <a:xfrm>
            <a:off x="1161249" y="672641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66" name="TextBox 1065">
            <a:extLst>
              <a:ext uri="{FF2B5EF4-FFF2-40B4-BE49-F238E27FC236}">
                <a16:creationId xmlns:a16="http://schemas.microsoft.com/office/drawing/2014/main" id="{56348BF3-DC86-146A-421B-139224566D9B}"/>
              </a:ext>
            </a:extLst>
          </p:cNvPr>
          <p:cNvSpPr txBox="1"/>
          <p:nvPr/>
        </p:nvSpPr>
        <p:spPr>
          <a:xfrm>
            <a:off x="1448354" y="601437"/>
            <a:ext cx="5947050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Наименование компании</a:t>
            </a:r>
          </a:p>
        </p:txBody>
      </p:sp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707DBF45-EA35-9033-A495-12EF4570D7C8}"/>
              </a:ext>
            </a:extLst>
          </p:cNvPr>
          <p:cNvSpPr/>
          <p:nvPr/>
        </p:nvSpPr>
        <p:spPr>
          <a:xfrm rot="10800000" flipV="1">
            <a:off x="3922947" y="599462"/>
            <a:ext cx="2169652" cy="319309"/>
          </a:xfrm>
          <a:prstGeom prst="roundRect">
            <a:avLst>
              <a:gd name="adj" fmla="val 5000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400" b="1" dirty="0">
              <a:solidFill>
                <a:schemeClr val="bg1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367E5D-7FB0-BA4D-BA93-6A8AA7703F71}"/>
              </a:ext>
            </a:extLst>
          </p:cNvPr>
          <p:cNvSpPr txBox="1"/>
          <p:nvPr/>
        </p:nvSpPr>
        <p:spPr>
          <a:xfrm>
            <a:off x="987733" y="950422"/>
            <a:ext cx="552256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Информация о компании</a:t>
            </a:r>
          </a:p>
        </p:txBody>
      </p:sp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9EAE8612-9AB8-644F-D71D-4F08F92A7FC8}"/>
              </a:ext>
            </a:extLst>
          </p:cNvPr>
          <p:cNvSpPr/>
          <p:nvPr/>
        </p:nvSpPr>
        <p:spPr>
          <a:xfrm>
            <a:off x="421700" y="1951675"/>
            <a:ext cx="5670899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8AE0B1D-0FAD-8621-D62A-3AB789A0AFB5}"/>
              </a:ext>
            </a:extLst>
          </p:cNvPr>
          <p:cNvSpPr txBox="1"/>
          <p:nvPr/>
        </p:nvSpPr>
        <p:spPr>
          <a:xfrm>
            <a:off x="1090698" y="1959908"/>
            <a:ext cx="4525005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Финансово-хозяйственные показатели за 2024г.</a:t>
            </a:r>
          </a:p>
        </p:txBody>
      </p:sp>
      <p:sp>
        <p:nvSpPr>
          <p:cNvPr id="22" name="Овал 21">
            <a:extLst>
              <a:ext uri="{FF2B5EF4-FFF2-40B4-BE49-F238E27FC236}">
                <a16:creationId xmlns:a16="http://schemas.microsoft.com/office/drawing/2014/main" id="{463E7E59-C5A8-FC30-CC4D-24864E26E7E4}"/>
              </a:ext>
            </a:extLst>
          </p:cNvPr>
          <p:cNvSpPr/>
          <p:nvPr/>
        </p:nvSpPr>
        <p:spPr>
          <a:xfrm>
            <a:off x="415836" y="1772106"/>
            <a:ext cx="669860" cy="669860"/>
          </a:xfrm>
          <a:prstGeom prst="ellips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BA082453-B694-9369-4DEF-548C0357FCD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374" y="1977466"/>
            <a:ext cx="329674" cy="329674"/>
          </a:xfrm>
          <a:prstGeom prst="rect">
            <a:avLst/>
          </a:prstGeom>
        </p:spPr>
      </p:pic>
      <p:sp>
        <p:nvSpPr>
          <p:cNvPr id="24" name="Прямоугольник: скругленные углы 23">
            <a:extLst>
              <a:ext uri="{FF2B5EF4-FFF2-40B4-BE49-F238E27FC236}">
                <a16:creationId xmlns:a16="http://schemas.microsoft.com/office/drawing/2014/main" id="{75B26473-3728-10B1-3791-C70FC3CF4848}"/>
              </a:ext>
            </a:extLst>
          </p:cNvPr>
          <p:cNvSpPr/>
          <p:nvPr/>
        </p:nvSpPr>
        <p:spPr>
          <a:xfrm rot="10800000" flipV="1">
            <a:off x="972677" y="2383979"/>
            <a:ext cx="1802587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Среднесписочная </a:t>
            </a:r>
          </a:p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численность</a:t>
            </a:r>
          </a:p>
        </p:txBody>
      </p: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id="{EF5078E6-32C4-1BD1-DAFB-3DDC9409EB81}"/>
              </a:ext>
            </a:extLst>
          </p:cNvPr>
          <p:cNvSpPr/>
          <p:nvPr/>
        </p:nvSpPr>
        <p:spPr>
          <a:xfrm rot="10800000" flipV="1">
            <a:off x="2802509" y="2386019"/>
            <a:ext cx="1802587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Средней уровень ЗП</a:t>
            </a:r>
          </a:p>
        </p:txBody>
      </p:sp>
      <p:sp>
        <p:nvSpPr>
          <p:cNvPr id="26" name="Прямоугольник: скругленные углы 25">
            <a:extLst>
              <a:ext uri="{FF2B5EF4-FFF2-40B4-BE49-F238E27FC236}">
                <a16:creationId xmlns:a16="http://schemas.microsoft.com/office/drawing/2014/main" id="{C8E1D086-6034-AF8D-FA67-9742B044C3D2}"/>
              </a:ext>
            </a:extLst>
          </p:cNvPr>
          <p:cNvSpPr/>
          <p:nvPr/>
        </p:nvSpPr>
        <p:spPr>
          <a:xfrm rot="10800000" flipV="1">
            <a:off x="4632341" y="2386020"/>
            <a:ext cx="1802587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Уплаченные налоги </a:t>
            </a:r>
          </a:p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в бюджет г. Москвы*</a:t>
            </a:r>
          </a:p>
        </p:txBody>
      </p:sp>
      <p:sp>
        <p:nvSpPr>
          <p:cNvPr id="27" name="Равнобедренный треугольник 26">
            <a:extLst>
              <a:ext uri="{FF2B5EF4-FFF2-40B4-BE49-F238E27FC236}">
                <a16:creationId xmlns:a16="http://schemas.microsoft.com/office/drawing/2014/main" id="{A924E797-6E60-3396-5E06-C57DA497FE22}"/>
              </a:ext>
            </a:extLst>
          </p:cNvPr>
          <p:cNvSpPr/>
          <p:nvPr/>
        </p:nvSpPr>
        <p:spPr>
          <a:xfrm rot="10800000">
            <a:off x="1737788" y="2771647"/>
            <a:ext cx="272364" cy="9697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8" name="Равнобедренный треугольник 27">
            <a:extLst>
              <a:ext uri="{FF2B5EF4-FFF2-40B4-BE49-F238E27FC236}">
                <a16:creationId xmlns:a16="http://schemas.microsoft.com/office/drawing/2014/main" id="{C5C8E377-0648-7CB9-16A2-9AD313810DCE}"/>
              </a:ext>
            </a:extLst>
          </p:cNvPr>
          <p:cNvSpPr/>
          <p:nvPr/>
        </p:nvSpPr>
        <p:spPr>
          <a:xfrm rot="10800000">
            <a:off x="3597779" y="2771647"/>
            <a:ext cx="272364" cy="9697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9" name="Равнобедренный треугольник 28">
            <a:extLst>
              <a:ext uri="{FF2B5EF4-FFF2-40B4-BE49-F238E27FC236}">
                <a16:creationId xmlns:a16="http://schemas.microsoft.com/office/drawing/2014/main" id="{023B6187-6695-FD4A-1DA5-0B974149421F}"/>
              </a:ext>
            </a:extLst>
          </p:cNvPr>
          <p:cNvSpPr/>
          <p:nvPr/>
        </p:nvSpPr>
        <p:spPr>
          <a:xfrm rot="10800000">
            <a:off x="5446956" y="2771647"/>
            <a:ext cx="272364" cy="9697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8156CF1-0D1E-D02B-1616-CD6309D9C7D3}"/>
              </a:ext>
            </a:extLst>
          </p:cNvPr>
          <p:cNvSpPr txBox="1"/>
          <p:nvPr/>
        </p:nvSpPr>
        <p:spPr>
          <a:xfrm>
            <a:off x="1449403" y="2904788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-------</a:t>
            </a:r>
            <a:endParaRPr lang="ru-RU" b="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A72E288-4556-279C-13B3-B9FEFAE7894E}"/>
              </a:ext>
            </a:extLst>
          </p:cNvPr>
          <p:cNvSpPr txBox="1"/>
          <p:nvPr/>
        </p:nvSpPr>
        <p:spPr>
          <a:xfrm>
            <a:off x="1845841" y="2915998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чел</a:t>
            </a:r>
            <a:r>
              <a:rPr lang="ru-RU" sz="9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.</a:t>
            </a:r>
            <a:endParaRPr lang="ru-RU" sz="10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2789AD8-6402-E55A-97BC-D129F641BDCD}"/>
              </a:ext>
            </a:extLst>
          </p:cNvPr>
          <p:cNvSpPr txBox="1"/>
          <p:nvPr/>
        </p:nvSpPr>
        <p:spPr>
          <a:xfrm>
            <a:off x="3335786" y="2904788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dirty="0">
                <a:solidFill>
                  <a:srgbClr val="002060"/>
                </a:solidFill>
                <a:latin typeface="Montserrat" panose="00000500000000000000" pitchFamily="2" charset="-52"/>
              </a:rPr>
              <a:t>₽</a:t>
            </a:r>
            <a:r>
              <a:rPr lang="ru-RU" sz="1100" b="0" dirty="0">
                <a:solidFill>
                  <a:schemeClr val="accent3">
                    <a:lumMod val="50000"/>
                  </a:schemeClr>
                </a:solidFill>
                <a:latin typeface="Montserrat" panose="00000500000000000000" pitchFamily="2" charset="-52"/>
              </a:rPr>
              <a:t> </a:t>
            </a:r>
            <a:r>
              <a:rPr lang="ru-RU" sz="1600" b="0" dirty="0">
                <a:solidFill>
                  <a:schemeClr val="tx1"/>
                </a:solidFill>
                <a:latin typeface="Montserrat" panose="00000500000000000000" pitchFamily="2" charset="-52"/>
              </a:rPr>
              <a:t>--</a:t>
            </a:r>
            <a:endParaRPr lang="ru-RU" b="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2C36EF7-9264-B3D5-CCB6-60E6BB193291}"/>
              </a:ext>
            </a:extLst>
          </p:cNvPr>
          <p:cNvSpPr txBox="1"/>
          <p:nvPr/>
        </p:nvSpPr>
        <p:spPr>
          <a:xfrm>
            <a:off x="3571159" y="2915998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тыс.</a:t>
            </a:r>
            <a:endParaRPr lang="ru-RU" sz="1000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FAAE174-BC5F-5FAF-8D99-74A5D1E1FC29}"/>
              </a:ext>
            </a:extLst>
          </p:cNvPr>
          <p:cNvSpPr txBox="1"/>
          <p:nvPr/>
        </p:nvSpPr>
        <p:spPr>
          <a:xfrm>
            <a:off x="5104328" y="2915164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dirty="0">
                <a:solidFill>
                  <a:srgbClr val="002060"/>
                </a:solidFill>
                <a:latin typeface="Montserrat" panose="00000500000000000000" pitchFamily="2" charset="-52"/>
              </a:rPr>
              <a:t>₽</a:t>
            </a:r>
            <a:r>
              <a:rPr lang="ru-RU" sz="1100" b="0" dirty="0">
                <a:solidFill>
                  <a:schemeClr val="accent3">
                    <a:lumMod val="50000"/>
                  </a:schemeClr>
                </a:solidFill>
                <a:latin typeface="Montserrat" panose="00000500000000000000" pitchFamily="2" charset="-52"/>
              </a:rPr>
              <a:t> </a:t>
            </a:r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</a:t>
            </a:r>
            <a:endParaRPr lang="ru-RU" b="0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8B3F269-557F-0A47-3CF6-BE7D809D9562}"/>
              </a:ext>
            </a:extLst>
          </p:cNvPr>
          <p:cNvSpPr txBox="1"/>
          <p:nvPr/>
        </p:nvSpPr>
        <p:spPr>
          <a:xfrm>
            <a:off x="5552113" y="2915998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млрд</a:t>
            </a:r>
            <a:endParaRPr lang="ru-RU" sz="1000" dirty="0"/>
          </a:p>
        </p:txBody>
      </p:sp>
      <p:sp>
        <p:nvSpPr>
          <p:cNvPr id="38" name="Прямоугольник: скругленные углы 37">
            <a:extLst>
              <a:ext uri="{FF2B5EF4-FFF2-40B4-BE49-F238E27FC236}">
                <a16:creationId xmlns:a16="http://schemas.microsoft.com/office/drawing/2014/main" id="{AAD526A2-471C-CD1E-7C4D-455A96613E4A}"/>
              </a:ext>
            </a:extLst>
          </p:cNvPr>
          <p:cNvSpPr/>
          <p:nvPr/>
        </p:nvSpPr>
        <p:spPr>
          <a:xfrm>
            <a:off x="426702" y="3447881"/>
            <a:ext cx="5670899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474735C-47F1-CBAA-2DB9-AD0CFB57C069}"/>
              </a:ext>
            </a:extLst>
          </p:cNvPr>
          <p:cNvSpPr txBox="1"/>
          <p:nvPr/>
        </p:nvSpPr>
        <p:spPr>
          <a:xfrm>
            <a:off x="1090698" y="3464743"/>
            <a:ext cx="4785528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Сроки получения проектной документации</a:t>
            </a:r>
            <a:endParaRPr lang="ru-RU" sz="1200" b="0" dirty="0">
              <a:solidFill>
                <a:schemeClr val="bg1"/>
              </a:solidFill>
              <a:latin typeface="Montserrat" panose="00000500000000000000" pitchFamily="2" charset="-52"/>
            </a:endParaRPr>
          </a:p>
        </p:txBody>
      </p:sp>
      <p:sp>
        <p:nvSpPr>
          <p:cNvPr id="40" name="Овал 39">
            <a:extLst>
              <a:ext uri="{FF2B5EF4-FFF2-40B4-BE49-F238E27FC236}">
                <a16:creationId xmlns:a16="http://schemas.microsoft.com/office/drawing/2014/main" id="{CC198D86-AAA3-ECA0-84A3-C293CB8716F6}"/>
              </a:ext>
            </a:extLst>
          </p:cNvPr>
          <p:cNvSpPr/>
          <p:nvPr/>
        </p:nvSpPr>
        <p:spPr>
          <a:xfrm>
            <a:off x="420838" y="3268312"/>
            <a:ext cx="669860" cy="669860"/>
          </a:xfrm>
          <a:prstGeom prst="ellips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44" name="Прямоугольник: скругленные углы 1043">
            <a:extLst>
              <a:ext uri="{FF2B5EF4-FFF2-40B4-BE49-F238E27FC236}">
                <a16:creationId xmlns:a16="http://schemas.microsoft.com/office/drawing/2014/main" id="{E497C705-0757-0CC0-A9AB-2A5A51A63E0E}"/>
              </a:ext>
            </a:extLst>
          </p:cNvPr>
          <p:cNvSpPr/>
          <p:nvPr/>
        </p:nvSpPr>
        <p:spPr>
          <a:xfrm rot="10800000" flipV="1">
            <a:off x="8757023" y="2505871"/>
            <a:ext cx="1371600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Общая площадь объекта</a:t>
            </a:r>
          </a:p>
        </p:txBody>
      </p:sp>
      <p:sp>
        <p:nvSpPr>
          <p:cNvPr id="1045" name="Равнобедренный треугольник 1044">
            <a:extLst>
              <a:ext uri="{FF2B5EF4-FFF2-40B4-BE49-F238E27FC236}">
                <a16:creationId xmlns:a16="http://schemas.microsoft.com/office/drawing/2014/main" id="{FB4FBC79-5D8E-EE68-B17C-89385B4412C2}"/>
              </a:ext>
            </a:extLst>
          </p:cNvPr>
          <p:cNvSpPr/>
          <p:nvPr/>
        </p:nvSpPr>
        <p:spPr>
          <a:xfrm rot="5400000">
            <a:off x="10220534" y="2551917"/>
            <a:ext cx="272364" cy="234796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46" name="TextBox 1045">
            <a:extLst>
              <a:ext uri="{FF2B5EF4-FFF2-40B4-BE49-F238E27FC236}">
                <a16:creationId xmlns:a16="http://schemas.microsoft.com/office/drawing/2014/main" id="{46BB390A-F753-71DD-AEB1-99421CB7FDD3}"/>
              </a:ext>
            </a:extLst>
          </p:cNvPr>
          <p:cNvSpPr txBox="1"/>
          <p:nvPr/>
        </p:nvSpPr>
        <p:spPr>
          <a:xfrm>
            <a:off x="10564718" y="2474089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</a:t>
            </a:r>
            <a:endParaRPr lang="ru-RU" b="0" dirty="0"/>
          </a:p>
        </p:txBody>
      </p:sp>
      <p:sp>
        <p:nvSpPr>
          <p:cNvPr id="1047" name="TextBox 1046">
            <a:extLst>
              <a:ext uri="{FF2B5EF4-FFF2-40B4-BE49-F238E27FC236}">
                <a16:creationId xmlns:a16="http://schemas.microsoft.com/office/drawing/2014/main" id="{6E4E4B19-1584-4885-4357-78685FE55C4C}"/>
              </a:ext>
            </a:extLst>
          </p:cNvPr>
          <p:cNvSpPr txBox="1"/>
          <p:nvPr/>
        </p:nvSpPr>
        <p:spPr>
          <a:xfrm>
            <a:off x="10938612" y="2460684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м2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1050" name="Прямоугольник: скругленные углы 1049">
            <a:extLst>
              <a:ext uri="{FF2B5EF4-FFF2-40B4-BE49-F238E27FC236}">
                <a16:creationId xmlns:a16="http://schemas.microsoft.com/office/drawing/2014/main" id="{C2B08D77-898B-1826-7E71-1FAAD8EA3A14}"/>
              </a:ext>
            </a:extLst>
          </p:cNvPr>
          <p:cNvSpPr/>
          <p:nvPr/>
        </p:nvSpPr>
        <p:spPr>
          <a:xfrm rot="10800000" flipV="1">
            <a:off x="8757022" y="2973197"/>
            <a:ext cx="1371600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Общая площадь ЗУ</a:t>
            </a:r>
          </a:p>
        </p:txBody>
      </p:sp>
      <p:sp>
        <p:nvSpPr>
          <p:cNvPr id="1051" name="Равнобедренный треугольник 1050">
            <a:extLst>
              <a:ext uri="{FF2B5EF4-FFF2-40B4-BE49-F238E27FC236}">
                <a16:creationId xmlns:a16="http://schemas.microsoft.com/office/drawing/2014/main" id="{D59E045A-861F-31D2-1C73-A5F9C5C0F634}"/>
              </a:ext>
            </a:extLst>
          </p:cNvPr>
          <p:cNvSpPr/>
          <p:nvPr/>
        </p:nvSpPr>
        <p:spPr>
          <a:xfrm rot="5400000">
            <a:off x="10220533" y="2998326"/>
            <a:ext cx="272364" cy="234796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52" name="TextBox 1051">
            <a:extLst>
              <a:ext uri="{FF2B5EF4-FFF2-40B4-BE49-F238E27FC236}">
                <a16:creationId xmlns:a16="http://schemas.microsoft.com/office/drawing/2014/main" id="{50CCA0CD-FA54-955B-F851-E996F146003D}"/>
              </a:ext>
            </a:extLst>
          </p:cNvPr>
          <p:cNvSpPr txBox="1"/>
          <p:nvPr/>
        </p:nvSpPr>
        <p:spPr>
          <a:xfrm>
            <a:off x="10564718" y="2946792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-----</a:t>
            </a:r>
            <a:endParaRPr lang="ru-RU" b="0" dirty="0"/>
          </a:p>
        </p:txBody>
      </p:sp>
      <p:sp>
        <p:nvSpPr>
          <p:cNvPr id="1053" name="TextBox 1052">
            <a:extLst>
              <a:ext uri="{FF2B5EF4-FFF2-40B4-BE49-F238E27FC236}">
                <a16:creationId xmlns:a16="http://schemas.microsoft.com/office/drawing/2014/main" id="{6AC6D2CE-79AB-4F27-6CC3-ADD6F3166CE4}"/>
              </a:ext>
            </a:extLst>
          </p:cNvPr>
          <p:cNvSpPr txBox="1"/>
          <p:nvPr/>
        </p:nvSpPr>
        <p:spPr>
          <a:xfrm>
            <a:off x="10751669" y="2937519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Га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1072" name="TextBox 1071">
            <a:extLst>
              <a:ext uri="{FF2B5EF4-FFF2-40B4-BE49-F238E27FC236}">
                <a16:creationId xmlns:a16="http://schemas.microsoft.com/office/drawing/2014/main" id="{A6C9DDA1-D80E-405E-42DB-E238B0EAC3D8}"/>
              </a:ext>
            </a:extLst>
          </p:cNvPr>
          <p:cNvSpPr txBox="1"/>
          <p:nvPr/>
        </p:nvSpPr>
        <p:spPr>
          <a:xfrm>
            <a:off x="10751666" y="2565883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тыс.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1074" name="Прямоугольник: скругленные углы 1073">
            <a:extLst>
              <a:ext uri="{FF2B5EF4-FFF2-40B4-BE49-F238E27FC236}">
                <a16:creationId xmlns:a16="http://schemas.microsoft.com/office/drawing/2014/main" id="{AA2FA7F9-2E0A-3BA2-4536-06DB5DC8BD70}"/>
              </a:ext>
            </a:extLst>
          </p:cNvPr>
          <p:cNvSpPr/>
          <p:nvPr/>
        </p:nvSpPr>
        <p:spPr>
          <a:xfrm>
            <a:off x="6630535" y="601437"/>
            <a:ext cx="5140133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75" name="TextBox 1074">
            <a:extLst>
              <a:ext uri="{FF2B5EF4-FFF2-40B4-BE49-F238E27FC236}">
                <a16:creationId xmlns:a16="http://schemas.microsoft.com/office/drawing/2014/main" id="{45D0BB5F-F9A3-0717-EDEB-695B6E541EA5}"/>
              </a:ext>
            </a:extLst>
          </p:cNvPr>
          <p:cNvSpPr txBox="1"/>
          <p:nvPr/>
        </p:nvSpPr>
        <p:spPr>
          <a:xfrm>
            <a:off x="7278799" y="1702276"/>
            <a:ext cx="4555463" cy="4616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tx1"/>
                </a:solidFill>
                <a:latin typeface="Montserrat" panose="00000500000000000000" pitchFamily="2" charset="-52"/>
              </a:rPr>
              <a:t>Рендеры планируемого объекта спортивной инфраструктуры</a:t>
            </a:r>
          </a:p>
        </p:txBody>
      </p:sp>
      <p:sp>
        <p:nvSpPr>
          <p:cNvPr id="1076" name="Овал 1075">
            <a:extLst>
              <a:ext uri="{FF2B5EF4-FFF2-40B4-BE49-F238E27FC236}">
                <a16:creationId xmlns:a16="http://schemas.microsoft.com/office/drawing/2014/main" id="{1BDEE70D-96F5-C7CF-7DB4-89115D498D29}"/>
              </a:ext>
            </a:extLst>
          </p:cNvPr>
          <p:cNvSpPr/>
          <p:nvPr/>
        </p:nvSpPr>
        <p:spPr>
          <a:xfrm>
            <a:off x="6613478" y="445035"/>
            <a:ext cx="669860" cy="669860"/>
          </a:xfrm>
          <a:prstGeom prst="ellips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pic>
        <p:nvPicPr>
          <p:cNvPr id="1078" name="Picture 2">
            <a:extLst>
              <a:ext uri="{FF2B5EF4-FFF2-40B4-BE49-F238E27FC236}">
                <a16:creationId xmlns:a16="http://schemas.microsoft.com/office/drawing/2014/main" id="{87FD6717-03C2-B67C-D408-AB478FE34A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7863" y="614312"/>
            <a:ext cx="344282" cy="344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06" name="TextBox 1105">
            <a:extLst>
              <a:ext uri="{FF2B5EF4-FFF2-40B4-BE49-F238E27FC236}">
                <a16:creationId xmlns:a16="http://schemas.microsoft.com/office/drawing/2014/main" id="{3442DEEB-82FF-D896-B33B-51E1D8344D37}"/>
              </a:ext>
            </a:extLst>
          </p:cNvPr>
          <p:cNvSpPr txBox="1"/>
          <p:nvPr/>
        </p:nvSpPr>
        <p:spPr>
          <a:xfrm>
            <a:off x="8701959" y="3894350"/>
            <a:ext cx="3079146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900" dirty="0">
                <a:solidFill>
                  <a:schemeClr val="tx1"/>
                </a:solidFill>
                <a:latin typeface="Montserrat" panose="00000500000000000000" pitchFamily="2" charset="-52"/>
              </a:rPr>
              <a:t>Наполненность проекта</a:t>
            </a:r>
            <a:endParaRPr lang="ru-RU" sz="1000" dirty="0"/>
          </a:p>
        </p:txBody>
      </p:sp>
      <p:sp>
        <p:nvSpPr>
          <p:cNvPr id="1112" name="Прямоугольник: скругленные углы 1111">
            <a:extLst>
              <a:ext uri="{FF2B5EF4-FFF2-40B4-BE49-F238E27FC236}">
                <a16:creationId xmlns:a16="http://schemas.microsoft.com/office/drawing/2014/main" id="{4B695E1E-E8CE-825E-B6D8-43D4C07A9EC9}"/>
              </a:ext>
            </a:extLst>
          </p:cNvPr>
          <p:cNvSpPr/>
          <p:nvPr/>
        </p:nvSpPr>
        <p:spPr>
          <a:xfrm rot="10800000" flipV="1">
            <a:off x="8757023" y="4291125"/>
            <a:ext cx="1482295" cy="307133"/>
          </a:xfrm>
          <a:prstGeom prst="roundRect">
            <a:avLst>
              <a:gd name="adj" fmla="val 50000"/>
            </a:avLst>
          </a:prstGeom>
          <a:noFill/>
          <a:ln w="12700" cap="flat" cmpd="sng" algn="ctr">
            <a:solidFill>
              <a:srgbClr val="0070C0"/>
            </a:solidFill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Большой лед 56</a:t>
            </a:r>
            <a:r>
              <a:rPr lang="en-US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x26</a:t>
            </a:r>
            <a:endParaRPr lang="ru-RU" sz="900" b="0" dirty="0">
              <a:solidFill>
                <a:schemeClr val="tx1">
                  <a:lumMod val="95000"/>
                  <a:lumOff val="5000"/>
                </a:schemeClr>
              </a:solidFill>
              <a:latin typeface="Montserrat" panose="00000500000000000000" pitchFamily="2" charset="-52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35686774-1830-B5EF-E92F-60E3331C27D5}"/>
              </a:ext>
            </a:extLst>
          </p:cNvPr>
          <p:cNvSpPr/>
          <p:nvPr/>
        </p:nvSpPr>
        <p:spPr>
          <a:xfrm rot="10800000" flipV="1">
            <a:off x="1048158" y="1364723"/>
            <a:ext cx="5386769" cy="307133"/>
          </a:xfrm>
          <a:prstGeom prst="roundRect">
            <a:avLst>
              <a:gd name="adj" fmla="val 50000"/>
            </a:avLst>
          </a:prstGeom>
          <a:noFill/>
          <a:ln w="12700" cap="flat" cmpd="sng" algn="ctr">
            <a:solidFill>
              <a:srgbClr val="0070C0"/>
            </a:solidFill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ru-RU" sz="800" dirty="0">
                <a:solidFill>
                  <a:srgbClr val="002060"/>
                </a:solidFill>
                <a:latin typeface="Montserrat" panose="00000500000000000000" pitchFamily="2" charset="-52"/>
              </a:rPr>
              <a:t>Особенная</a:t>
            </a:r>
            <a:r>
              <a:rPr lang="en-US" sz="800" dirty="0">
                <a:solidFill>
                  <a:srgbClr val="002060"/>
                </a:solidFill>
                <a:latin typeface="Montserrat" panose="00000500000000000000" pitchFamily="2" charset="-52"/>
              </a:rPr>
              <a:t>/</a:t>
            </a:r>
            <a:r>
              <a:rPr lang="ru-RU" sz="800" dirty="0">
                <a:solidFill>
                  <a:srgbClr val="002060"/>
                </a:solidFill>
                <a:latin typeface="Montserrat" panose="00000500000000000000" pitchFamily="2" charset="-52"/>
              </a:rPr>
              <a:t>отличительная черта деятельности организации</a:t>
            </a:r>
          </a:p>
        </p:txBody>
      </p:sp>
      <p:pic>
        <p:nvPicPr>
          <p:cNvPr id="41" name="Рисунок 40">
            <a:extLst>
              <a:ext uri="{FF2B5EF4-FFF2-40B4-BE49-F238E27FC236}">
                <a16:creationId xmlns:a16="http://schemas.microsoft.com/office/drawing/2014/main" id="{8B66889C-7ECD-B8EB-5CE5-95E5003B320F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20" t="1653" b="43237"/>
          <a:stretch/>
        </p:blipFill>
        <p:spPr>
          <a:xfrm>
            <a:off x="6653415" y="2511337"/>
            <a:ext cx="2001142" cy="1813719"/>
          </a:xfrm>
          <a:prstGeom prst="roundRect">
            <a:avLst>
              <a:gd name="adj" fmla="val 9280"/>
            </a:avLst>
          </a:prstGeom>
          <a:solidFill>
            <a:schemeClr val="bg1"/>
          </a:solidFill>
          <a:ln w="12700">
            <a:solidFill>
              <a:srgbClr val="0070C0"/>
            </a:solidFill>
          </a:ln>
          <a:effectLst>
            <a:outerShdw blurRad="25400" algn="ctr" rotWithShape="0">
              <a:prstClr val="black">
                <a:alpha val="13000"/>
              </a:prstClr>
            </a:outerShdw>
          </a:effectLst>
        </p:spPr>
      </p:pic>
      <p:grpSp>
        <p:nvGrpSpPr>
          <p:cNvPr id="42" name="Группа 41">
            <a:extLst>
              <a:ext uri="{FF2B5EF4-FFF2-40B4-BE49-F238E27FC236}">
                <a16:creationId xmlns:a16="http://schemas.microsoft.com/office/drawing/2014/main" id="{137618DB-FE9F-09E3-7255-F9D93E552350}"/>
              </a:ext>
            </a:extLst>
          </p:cNvPr>
          <p:cNvGrpSpPr/>
          <p:nvPr/>
        </p:nvGrpSpPr>
        <p:grpSpPr>
          <a:xfrm>
            <a:off x="7764177" y="3084441"/>
            <a:ext cx="249506" cy="254142"/>
            <a:chOff x="8883548" y="4912087"/>
            <a:chExt cx="251650" cy="251650"/>
          </a:xfrm>
          <a:noFill/>
        </p:grpSpPr>
        <p:sp>
          <p:nvSpPr>
            <p:cNvPr id="43" name="Полилиния: фигура 42">
              <a:extLst>
                <a:ext uri="{FF2B5EF4-FFF2-40B4-BE49-F238E27FC236}">
                  <a16:creationId xmlns:a16="http://schemas.microsoft.com/office/drawing/2014/main" id="{5F8F4900-5F9D-C69F-3D9F-16C82B4E829E}"/>
                </a:ext>
              </a:extLst>
            </p:cNvPr>
            <p:cNvSpPr/>
            <p:nvPr/>
          </p:nvSpPr>
          <p:spPr>
            <a:xfrm rot="10800000">
              <a:off x="8929244" y="4935313"/>
              <a:ext cx="161856" cy="214946"/>
            </a:xfrm>
            <a:custGeom>
              <a:avLst/>
              <a:gdLst>
                <a:gd name="connsiteX0" fmla="*/ 80928 w 161856"/>
                <a:gd name="connsiteY0" fmla="*/ 214946 h 214946"/>
                <a:gd name="connsiteX1" fmla="*/ 0 w 161856"/>
                <a:gd name="connsiteY1" fmla="*/ 134018 h 214946"/>
                <a:gd name="connsiteX2" fmla="*/ 23703 w 161856"/>
                <a:gd name="connsiteY2" fmla="*/ 76794 h 214946"/>
                <a:gd name="connsiteX3" fmla="*/ 26367 w 161856"/>
                <a:gd name="connsiteY3" fmla="*/ 74998 h 214946"/>
                <a:gd name="connsiteX4" fmla="*/ 81742 w 161856"/>
                <a:gd name="connsiteY4" fmla="*/ 0 h 214946"/>
                <a:gd name="connsiteX5" fmla="*/ 148193 w 161856"/>
                <a:gd name="connsiteY5" fmla="*/ 89998 h 214946"/>
                <a:gd name="connsiteX6" fmla="*/ 147055 w 161856"/>
                <a:gd name="connsiteY6" fmla="*/ 89998 h 214946"/>
                <a:gd name="connsiteX7" fmla="*/ 155496 w 161856"/>
                <a:gd name="connsiteY7" fmla="*/ 102518 h 214946"/>
                <a:gd name="connsiteX8" fmla="*/ 161856 w 161856"/>
                <a:gd name="connsiteY8" fmla="*/ 134018 h 214946"/>
                <a:gd name="connsiteX9" fmla="*/ 80928 w 161856"/>
                <a:gd name="connsiteY9" fmla="*/ 214946 h 214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1856" h="214946">
                  <a:moveTo>
                    <a:pt x="80928" y="214946"/>
                  </a:moveTo>
                  <a:cubicBezTo>
                    <a:pt x="36233" y="214946"/>
                    <a:pt x="0" y="178713"/>
                    <a:pt x="0" y="134018"/>
                  </a:cubicBezTo>
                  <a:cubicBezTo>
                    <a:pt x="0" y="111671"/>
                    <a:pt x="9058" y="91439"/>
                    <a:pt x="23703" y="76794"/>
                  </a:cubicBezTo>
                  <a:lnTo>
                    <a:pt x="26367" y="74998"/>
                  </a:lnTo>
                  <a:lnTo>
                    <a:pt x="81742" y="0"/>
                  </a:lnTo>
                  <a:lnTo>
                    <a:pt x="148193" y="89998"/>
                  </a:lnTo>
                  <a:lnTo>
                    <a:pt x="147055" y="89998"/>
                  </a:lnTo>
                  <a:lnTo>
                    <a:pt x="155496" y="102518"/>
                  </a:lnTo>
                  <a:cubicBezTo>
                    <a:pt x="159591" y="112200"/>
                    <a:pt x="161856" y="122844"/>
                    <a:pt x="161856" y="134018"/>
                  </a:cubicBezTo>
                  <a:cubicBezTo>
                    <a:pt x="161856" y="178713"/>
                    <a:pt x="125623" y="214946"/>
                    <a:pt x="80928" y="214946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039" dirty="0"/>
            </a:p>
          </p:txBody>
        </p:sp>
        <p:sp>
          <p:nvSpPr>
            <p:cNvPr id="44" name="Овал 43">
              <a:extLst>
                <a:ext uri="{FF2B5EF4-FFF2-40B4-BE49-F238E27FC236}">
                  <a16:creationId xmlns:a16="http://schemas.microsoft.com/office/drawing/2014/main" id="{1BAA78AF-038B-9682-AC67-276F0D306A83}"/>
                </a:ext>
              </a:extLst>
            </p:cNvPr>
            <p:cNvSpPr/>
            <p:nvPr/>
          </p:nvSpPr>
          <p:spPr>
            <a:xfrm>
              <a:off x="8975543" y="4970282"/>
              <a:ext cx="67631" cy="67631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Moscow Sans" panose="020B0503030702020504" pitchFamily="34" charset="0"/>
              </a:endParaRPr>
            </a:p>
          </p:txBody>
        </p:sp>
        <p:pic>
          <p:nvPicPr>
            <p:cNvPr id="45" name="Picture 2">
              <a:extLst>
                <a:ext uri="{FF2B5EF4-FFF2-40B4-BE49-F238E27FC236}">
                  <a16:creationId xmlns:a16="http://schemas.microsoft.com/office/drawing/2014/main" id="{B4324A85-4624-12C2-6C35-9BF08129F06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3548" y="4912087"/>
              <a:ext cx="251650" cy="251650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51" name="Прямоугольник: скругленные углы 50">
            <a:extLst>
              <a:ext uri="{FF2B5EF4-FFF2-40B4-BE49-F238E27FC236}">
                <a16:creationId xmlns:a16="http://schemas.microsoft.com/office/drawing/2014/main" id="{2918A962-D5C6-8E35-04DD-6239F89C4C51}"/>
              </a:ext>
            </a:extLst>
          </p:cNvPr>
          <p:cNvSpPr/>
          <p:nvPr/>
        </p:nvSpPr>
        <p:spPr>
          <a:xfrm rot="10800000" flipV="1">
            <a:off x="6686417" y="4023145"/>
            <a:ext cx="1925429" cy="256613"/>
          </a:xfrm>
          <a:prstGeom prst="roundRect">
            <a:avLst>
              <a:gd name="adj" fmla="val 46289"/>
            </a:avLst>
          </a:prstGeom>
          <a:solidFill>
            <a:srgbClr val="D9D9D9"/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7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Адрес проекта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004333B-C82A-ED6C-B3B3-3D17BF403361}"/>
              </a:ext>
            </a:extLst>
          </p:cNvPr>
          <p:cNvSpPr txBox="1"/>
          <p:nvPr/>
        </p:nvSpPr>
        <p:spPr>
          <a:xfrm>
            <a:off x="3991368" y="591167"/>
            <a:ext cx="1493775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/>
            <a:r>
              <a:rPr lang="ru-RU" sz="16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ЛОГО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135A563-AE17-3688-896B-BF9284F41CED}"/>
              </a:ext>
            </a:extLst>
          </p:cNvPr>
          <p:cNvSpPr txBox="1"/>
          <p:nvPr/>
        </p:nvSpPr>
        <p:spPr>
          <a:xfrm>
            <a:off x="8520213" y="1917858"/>
            <a:ext cx="2401055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1600" b="0" dirty="0">
                <a:solidFill>
                  <a:srgbClr val="0070C0"/>
                </a:solidFill>
                <a:latin typeface="TT Moscow Economy Medium" panose="020B0103030101020204" pitchFamily="34" charset="0"/>
              </a:rPr>
              <a:t>ИЗОБРАЖЕНИЕ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7456F1-BD6A-DDF7-5691-44F0BF6ABD06}"/>
              </a:ext>
            </a:extLst>
          </p:cNvPr>
          <p:cNvSpPr txBox="1"/>
          <p:nvPr/>
        </p:nvSpPr>
        <p:spPr>
          <a:xfrm>
            <a:off x="349306" y="6603023"/>
            <a:ext cx="5762494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*НДФЛ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налог на прибыль (17%)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налог на имущество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транспортный налог</a:t>
            </a:r>
            <a:endParaRPr lang="ru-RU" sz="1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0572B6-3121-72EB-18CF-C0696EA5935C}"/>
              </a:ext>
            </a:extLst>
          </p:cNvPr>
          <p:cNvSpPr txBox="1"/>
          <p:nvPr/>
        </p:nvSpPr>
        <p:spPr>
          <a:xfrm>
            <a:off x="7370487" y="601437"/>
            <a:ext cx="3516517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Обзор проекта 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A41E549B-67DC-57FF-08C3-41745BF45FED}"/>
              </a:ext>
            </a:extLst>
          </p:cNvPr>
          <p:cNvSpPr/>
          <p:nvPr/>
        </p:nvSpPr>
        <p:spPr>
          <a:xfrm rot="10800000" flipV="1">
            <a:off x="7278799" y="944513"/>
            <a:ext cx="4487330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Описание проекта 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9F59763-CF04-9516-255B-23AF458165F8}"/>
              </a:ext>
            </a:extLst>
          </p:cNvPr>
          <p:cNvSpPr txBox="1"/>
          <p:nvPr/>
        </p:nvSpPr>
        <p:spPr>
          <a:xfrm>
            <a:off x="8679971" y="4053208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например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:</a:t>
            </a:r>
            <a:endParaRPr lang="ru-RU" sz="1000" dirty="0"/>
          </a:p>
        </p:txBody>
      </p:sp>
      <p:sp>
        <p:nvSpPr>
          <p:cNvPr id="62" name="Прямоугольник: скругленные углы 61">
            <a:extLst>
              <a:ext uri="{FF2B5EF4-FFF2-40B4-BE49-F238E27FC236}">
                <a16:creationId xmlns:a16="http://schemas.microsoft.com/office/drawing/2014/main" id="{170D0460-49D2-9398-738F-E3A7B91A3977}"/>
              </a:ext>
            </a:extLst>
          </p:cNvPr>
          <p:cNvSpPr/>
          <p:nvPr/>
        </p:nvSpPr>
        <p:spPr>
          <a:xfrm rot="10800000" flipV="1">
            <a:off x="10366789" y="4290749"/>
            <a:ext cx="1482295" cy="307133"/>
          </a:xfrm>
          <a:prstGeom prst="roundRect">
            <a:avLst>
              <a:gd name="adj" fmla="val 50000"/>
            </a:avLst>
          </a:prstGeom>
          <a:noFill/>
          <a:ln w="12700" cap="flat" cmpd="sng" algn="ctr">
            <a:solidFill>
              <a:srgbClr val="0070C0"/>
            </a:solidFill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Малый лед 40</a:t>
            </a:r>
            <a:r>
              <a:rPr lang="en-US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x2</a:t>
            </a:r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0</a:t>
            </a:r>
          </a:p>
        </p:txBody>
      </p:sp>
      <p:sp>
        <p:nvSpPr>
          <p:cNvPr id="63" name="Прямоугольник: скругленные углы 62">
            <a:extLst>
              <a:ext uri="{FF2B5EF4-FFF2-40B4-BE49-F238E27FC236}">
                <a16:creationId xmlns:a16="http://schemas.microsoft.com/office/drawing/2014/main" id="{6999CA2D-9E83-470E-C42C-4B1F6BFB8633}"/>
              </a:ext>
            </a:extLst>
          </p:cNvPr>
          <p:cNvSpPr/>
          <p:nvPr/>
        </p:nvSpPr>
        <p:spPr>
          <a:xfrm rot="10800000" flipV="1">
            <a:off x="10366789" y="4654692"/>
            <a:ext cx="1482295" cy="307133"/>
          </a:xfrm>
          <a:prstGeom prst="roundRect">
            <a:avLst>
              <a:gd name="adj" fmla="val 50000"/>
            </a:avLst>
          </a:prstGeom>
          <a:noFill/>
          <a:ln w="12700" cap="flat" cmpd="sng" algn="ctr">
            <a:solidFill>
              <a:srgbClr val="0070C0"/>
            </a:solidFill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3 бросковые зоны</a:t>
            </a:r>
          </a:p>
        </p:txBody>
      </p:sp>
      <p:sp>
        <p:nvSpPr>
          <p:cNvPr id="1024" name="Прямоугольник: скругленные углы 1023">
            <a:extLst>
              <a:ext uri="{FF2B5EF4-FFF2-40B4-BE49-F238E27FC236}">
                <a16:creationId xmlns:a16="http://schemas.microsoft.com/office/drawing/2014/main" id="{BD395CFF-567C-2C3A-5603-5495298C5647}"/>
              </a:ext>
            </a:extLst>
          </p:cNvPr>
          <p:cNvSpPr/>
          <p:nvPr/>
        </p:nvSpPr>
        <p:spPr>
          <a:xfrm rot="10800000" flipV="1">
            <a:off x="8757022" y="4654692"/>
            <a:ext cx="1482295" cy="307133"/>
          </a:xfrm>
          <a:prstGeom prst="roundRect">
            <a:avLst>
              <a:gd name="adj" fmla="val 50000"/>
            </a:avLst>
          </a:prstGeom>
          <a:noFill/>
          <a:ln w="12700" cap="flat" cmpd="sng" algn="ctr">
            <a:solidFill>
              <a:srgbClr val="0070C0"/>
            </a:solidFill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8 раздевалок </a:t>
            </a:r>
          </a:p>
        </p:txBody>
      </p:sp>
      <p:sp>
        <p:nvSpPr>
          <p:cNvPr id="1025" name="TextBox 1024">
            <a:extLst>
              <a:ext uri="{FF2B5EF4-FFF2-40B4-BE49-F238E27FC236}">
                <a16:creationId xmlns:a16="http://schemas.microsoft.com/office/drawing/2014/main" id="{73F6A220-FE32-C174-F650-9E3C7FD164A8}"/>
              </a:ext>
            </a:extLst>
          </p:cNvPr>
          <p:cNvSpPr txBox="1"/>
          <p:nvPr/>
        </p:nvSpPr>
        <p:spPr>
          <a:xfrm>
            <a:off x="8656903" y="3242267"/>
            <a:ext cx="3280508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заполняется в случае капитального строительства</a:t>
            </a:r>
            <a:endParaRPr lang="ru-RU" sz="1000" dirty="0"/>
          </a:p>
        </p:txBody>
      </p:sp>
      <p:pic>
        <p:nvPicPr>
          <p:cNvPr id="1027" name="Рисунок 1026" descr="Большая кисть со сплошной заливкой">
            <a:extLst>
              <a:ext uri="{FF2B5EF4-FFF2-40B4-BE49-F238E27FC236}">
                <a16:creationId xmlns:a16="http://schemas.microsoft.com/office/drawing/2014/main" id="{401A0229-5045-BA69-70E0-C6FA94C5512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22726" y="3382508"/>
            <a:ext cx="441803" cy="441803"/>
          </a:xfrm>
          <a:prstGeom prst="rect">
            <a:avLst/>
          </a:prstGeom>
        </p:spPr>
      </p:pic>
      <p:graphicFrame>
        <p:nvGraphicFramePr>
          <p:cNvPr id="1028" name="Таблица 1027">
            <a:extLst>
              <a:ext uri="{FF2B5EF4-FFF2-40B4-BE49-F238E27FC236}">
                <a16:creationId xmlns:a16="http://schemas.microsoft.com/office/drawing/2014/main" id="{295E911C-C916-AEDD-819F-D04725C063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542625"/>
              </p:ext>
            </p:extLst>
          </p:nvPr>
        </p:nvGraphicFramePr>
        <p:xfrm>
          <a:off x="987732" y="3882338"/>
          <a:ext cx="5109869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626">
                  <a:extLst>
                    <a:ext uri="{9D8B030D-6E8A-4147-A177-3AD203B41FA5}">
                      <a16:colId xmlns:a16="http://schemas.microsoft.com/office/drawing/2014/main" val="3877822543"/>
                    </a:ext>
                  </a:extLst>
                </a:gridCol>
                <a:gridCol w="2769243">
                  <a:extLst>
                    <a:ext uri="{9D8B030D-6E8A-4147-A177-3AD203B41FA5}">
                      <a16:colId xmlns:a16="http://schemas.microsoft.com/office/drawing/2014/main" val="2179997982"/>
                    </a:ext>
                  </a:extLst>
                </a:gridCol>
              </a:tblGrid>
              <a:tr h="199597">
                <a:tc>
                  <a:txBody>
                    <a:bodyPr/>
                    <a:lstStyle/>
                    <a:p>
                      <a:pPr marL="0" algn="ctr" defTabSz="1491151" rtl="0" eaLnBrk="1" latinLnBrk="0" hangingPunct="1"/>
                      <a:r>
                        <a:rPr lang="ru-RU" sz="900" b="1" kern="120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ГПЗУ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491151" rtl="0" eaLnBrk="1" latinLnBrk="0" hangingPunct="1"/>
                      <a:r>
                        <a:rPr kumimoji="0" lang="ru-RU" sz="9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  <a:sym typeface="Helvetica Neue"/>
                        </a:rPr>
                        <a:t>Указать сроки получения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560025"/>
                  </a:ext>
                </a:extLst>
              </a:tr>
              <a:tr h="199597">
                <a:tc>
                  <a:txBody>
                    <a:bodyPr/>
                    <a:lstStyle/>
                    <a:p>
                      <a:pPr marL="0" algn="ctr" defTabSz="1491151" rtl="0" eaLnBrk="1" latinLnBrk="0" hangingPunct="1"/>
                      <a:r>
                        <a:rPr lang="ru-RU" sz="900" b="1" kern="120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ДАЗУ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911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  <a:sym typeface="Helvetica Neue"/>
                        </a:rPr>
                        <a:t>Указать сроки получения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046804"/>
                  </a:ext>
                </a:extLst>
              </a:tr>
              <a:tr h="199597">
                <a:tc>
                  <a:txBody>
                    <a:bodyPr/>
                    <a:lstStyle/>
                    <a:p>
                      <a:pPr marL="0" algn="ctr" defTabSz="1491151" rtl="0" eaLnBrk="1" latinLnBrk="0" hangingPunct="1"/>
                      <a:r>
                        <a:rPr lang="ru-RU" sz="900" b="1" kern="120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РС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911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  <a:sym typeface="Helvetica Neue"/>
                        </a:rPr>
                        <a:t>Указать сроки получения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425415"/>
                  </a:ext>
                </a:extLst>
              </a:tr>
              <a:tr h="199597">
                <a:tc>
                  <a:txBody>
                    <a:bodyPr/>
                    <a:lstStyle/>
                    <a:p>
                      <a:pPr marL="0" algn="ctr" defTabSz="1491151" rtl="0" eaLnBrk="1" latinLnBrk="0" hangingPunct="1"/>
                      <a:r>
                        <a:rPr lang="ru-RU" sz="900" b="1" kern="1200" dirty="0">
                          <a:solidFill>
                            <a:schemeClr val="bg1"/>
                          </a:solidFill>
                          <a:latin typeface="Montserrat" panose="00000500000000000000" pitchFamily="2" charset="-52"/>
                          <a:ea typeface="+mn-ea"/>
                          <a:cs typeface="+mn-cs"/>
                        </a:rPr>
                        <a:t>РВ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49115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Montserrat" panose="00000500000000000000" pitchFamily="2" charset="-52"/>
                          <a:ea typeface="+mn-ea"/>
                          <a:cs typeface="+mn-cs"/>
                          <a:sym typeface="Helvetica Neue"/>
                        </a:rPr>
                        <a:t>Указать сроки получения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928860"/>
                  </a:ext>
                </a:extLst>
              </a:tr>
            </a:tbl>
          </a:graphicData>
        </a:graphic>
      </p:graphicFrame>
      <p:sp>
        <p:nvSpPr>
          <p:cNvPr id="1029" name="TextBox 1028">
            <a:extLst>
              <a:ext uri="{FF2B5EF4-FFF2-40B4-BE49-F238E27FC236}">
                <a16:creationId xmlns:a16="http://schemas.microsoft.com/office/drawing/2014/main" id="{5886F694-DE16-CEA4-860A-DA4A46248E95}"/>
              </a:ext>
            </a:extLst>
          </p:cNvPr>
          <p:cNvSpPr txBox="1"/>
          <p:nvPr/>
        </p:nvSpPr>
        <p:spPr>
          <a:xfrm>
            <a:off x="6629778" y="5086418"/>
            <a:ext cx="4555463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tx1"/>
                </a:solidFill>
                <a:latin typeface="Montserrat" panose="00000500000000000000" pitchFamily="2" charset="-52"/>
              </a:rPr>
              <a:t>Информация согласно договора 636-ПП</a:t>
            </a:r>
          </a:p>
        </p:txBody>
      </p:sp>
      <p:sp>
        <p:nvSpPr>
          <p:cNvPr id="1030" name="TextBox 1029">
            <a:extLst>
              <a:ext uri="{FF2B5EF4-FFF2-40B4-BE49-F238E27FC236}">
                <a16:creationId xmlns:a16="http://schemas.microsoft.com/office/drawing/2014/main" id="{4FA58899-0087-4392-4D9A-7AC25EA43EE9}"/>
              </a:ext>
            </a:extLst>
          </p:cNvPr>
          <p:cNvSpPr txBox="1"/>
          <p:nvPr/>
        </p:nvSpPr>
        <p:spPr>
          <a:xfrm>
            <a:off x="6628206" y="5252976"/>
            <a:ext cx="440501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заполняется в случае некапитального строительства</a:t>
            </a:r>
            <a:endParaRPr lang="ru-RU" sz="1000" dirty="0"/>
          </a:p>
        </p:txBody>
      </p:sp>
      <p:sp>
        <p:nvSpPr>
          <p:cNvPr id="1031" name="Прямоугольник: скругленные углы 1030">
            <a:extLst>
              <a:ext uri="{FF2B5EF4-FFF2-40B4-BE49-F238E27FC236}">
                <a16:creationId xmlns:a16="http://schemas.microsoft.com/office/drawing/2014/main" id="{B3C29790-B03B-85E8-DB7A-02D897C8E204}"/>
              </a:ext>
            </a:extLst>
          </p:cNvPr>
          <p:cNvSpPr/>
          <p:nvPr/>
        </p:nvSpPr>
        <p:spPr>
          <a:xfrm rot="10800000" flipV="1">
            <a:off x="6686416" y="5581841"/>
            <a:ext cx="1591689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Реквизиты договора</a:t>
            </a:r>
          </a:p>
        </p:txBody>
      </p:sp>
      <p:sp>
        <p:nvSpPr>
          <p:cNvPr id="1032" name="Равнобедренный треугольник 1031">
            <a:extLst>
              <a:ext uri="{FF2B5EF4-FFF2-40B4-BE49-F238E27FC236}">
                <a16:creationId xmlns:a16="http://schemas.microsoft.com/office/drawing/2014/main" id="{BFCF858A-A177-5718-CD5F-FB05E38159CD}"/>
              </a:ext>
            </a:extLst>
          </p:cNvPr>
          <p:cNvSpPr/>
          <p:nvPr/>
        </p:nvSpPr>
        <p:spPr>
          <a:xfrm rot="5400000">
            <a:off x="8426391" y="5621428"/>
            <a:ext cx="272364" cy="234796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36" name="TextBox 1035">
            <a:extLst>
              <a:ext uri="{FF2B5EF4-FFF2-40B4-BE49-F238E27FC236}">
                <a16:creationId xmlns:a16="http://schemas.microsoft.com/office/drawing/2014/main" id="{32DDE42D-AEFE-DCAE-5868-D4FAC943E79E}"/>
              </a:ext>
            </a:extLst>
          </p:cNvPr>
          <p:cNvSpPr txBox="1"/>
          <p:nvPr/>
        </p:nvSpPr>
        <p:spPr>
          <a:xfrm>
            <a:off x="8833693" y="5602644"/>
            <a:ext cx="2947412" cy="2616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№______от__.__.202_г.</a:t>
            </a:r>
            <a:endParaRPr lang="ru-RU" sz="1100" b="0" dirty="0"/>
          </a:p>
        </p:txBody>
      </p:sp>
      <p:sp>
        <p:nvSpPr>
          <p:cNvPr id="1037" name="Прямоугольник: скругленные углы 1036">
            <a:extLst>
              <a:ext uri="{FF2B5EF4-FFF2-40B4-BE49-F238E27FC236}">
                <a16:creationId xmlns:a16="http://schemas.microsoft.com/office/drawing/2014/main" id="{144119ED-7AD3-EA88-BC37-DCE6F1AD16F6}"/>
              </a:ext>
            </a:extLst>
          </p:cNvPr>
          <p:cNvSpPr/>
          <p:nvPr/>
        </p:nvSpPr>
        <p:spPr>
          <a:xfrm rot="10800000" flipV="1">
            <a:off x="6686417" y="6011453"/>
            <a:ext cx="1591689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Срок реализации </a:t>
            </a:r>
          </a:p>
        </p:txBody>
      </p:sp>
      <p:sp>
        <p:nvSpPr>
          <p:cNvPr id="1039" name="Равнобедренный треугольник 1038">
            <a:extLst>
              <a:ext uri="{FF2B5EF4-FFF2-40B4-BE49-F238E27FC236}">
                <a16:creationId xmlns:a16="http://schemas.microsoft.com/office/drawing/2014/main" id="{6B7540C8-F45F-6FA0-BA77-B90C12E54A98}"/>
              </a:ext>
            </a:extLst>
          </p:cNvPr>
          <p:cNvSpPr/>
          <p:nvPr/>
        </p:nvSpPr>
        <p:spPr>
          <a:xfrm rot="5400000">
            <a:off x="8426392" y="6028356"/>
            <a:ext cx="272364" cy="234796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40" name="TextBox 1039">
            <a:extLst>
              <a:ext uri="{FF2B5EF4-FFF2-40B4-BE49-F238E27FC236}">
                <a16:creationId xmlns:a16="http://schemas.microsoft.com/office/drawing/2014/main" id="{1E91A25E-E638-1508-D4B7-166768A9D4D8}"/>
              </a:ext>
            </a:extLst>
          </p:cNvPr>
          <p:cNvSpPr txBox="1"/>
          <p:nvPr/>
        </p:nvSpPr>
        <p:spPr>
          <a:xfrm>
            <a:off x="8833693" y="6009572"/>
            <a:ext cx="2947412" cy="2616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До 20__г.</a:t>
            </a:r>
            <a:endParaRPr lang="ru-RU" sz="1100" b="0" dirty="0"/>
          </a:p>
        </p:txBody>
      </p:sp>
      <p:sp>
        <p:nvSpPr>
          <p:cNvPr id="1041" name="Прямоугольник: скругленные углы 1040">
            <a:extLst>
              <a:ext uri="{FF2B5EF4-FFF2-40B4-BE49-F238E27FC236}">
                <a16:creationId xmlns:a16="http://schemas.microsoft.com/office/drawing/2014/main" id="{64FDEF9C-50DE-8EB3-4A2E-31FDA37FD829}"/>
              </a:ext>
            </a:extLst>
          </p:cNvPr>
          <p:cNvSpPr/>
          <p:nvPr/>
        </p:nvSpPr>
        <p:spPr>
          <a:xfrm rot="10800000" flipV="1">
            <a:off x="6686417" y="6441064"/>
            <a:ext cx="1591689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Адрес застройки</a:t>
            </a:r>
          </a:p>
        </p:txBody>
      </p:sp>
      <p:sp>
        <p:nvSpPr>
          <p:cNvPr id="1042" name="Равнобедренный треугольник 1041">
            <a:extLst>
              <a:ext uri="{FF2B5EF4-FFF2-40B4-BE49-F238E27FC236}">
                <a16:creationId xmlns:a16="http://schemas.microsoft.com/office/drawing/2014/main" id="{0C15BEEA-9566-4AA6-0383-1E27ECEC15DB}"/>
              </a:ext>
            </a:extLst>
          </p:cNvPr>
          <p:cNvSpPr/>
          <p:nvPr/>
        </p:nvSpPr>
        <p:spPr>
          <a:xfrm rot="5400000">
            <a:off x="8426392" y="6480651"/>
            <a:ext cx="272364" cy="234796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43" name="TextBox 1042">
            <a:extLst>
              <a:ext uri="{FF2B5EF4-FFF2-40B4-BE49-F238E27FC236}">
                <a16:creationId xmlns:a16="http://schemas.microsoft.com/office/drawing/2014/main" id="{A31098C3-7635-D177-6E57-ADEE0A06C8EC}"/>
              </a:ext>
            </a:extLst>
          </p:cNvPr>
          <p:cNvSpPr txBox="1"/>
          <p:nvPr/>
        </p:nvSpPr>
        <p:spPr>
          <a:xfrm>
            <a:off x="8833693" y="6461867"/>
            <a:ext cx="2947412" cy="2616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dirty="0">
                <a:solidFill>
                  <a:schemeClr val="tx1"/>
                </a:solidFill>
                <a:latin typeface="Montserrat" panose="00000500000000000000" pitchFamily="2" charset="-52"/>
              </a:rPr>
              <a:t>Прописывается адрес</a:t>
            </a:r>
            <a:endParaRPr lang="ru-RU" sz="1100" b="0" dirty="0"/>
          </a:p>
        </p:txBody>
      </p:sp>
      <p:sp>
        <p:nvSpPr>
          <p:cNvPr id="1049" name="Прямоугольник: скругленные углы 1048">
            <a:extLst>
              <a:ext uri="{FF2B5EF4-FFF2-40B4-BE49-F238E27FC236}">
                <a16:creationId xmlns:a16="http://schemas.microsoft.com/office/drawing/2014/main" id="{8C33A9E9-1A23-9B01-1316-253237F40D40}"/>
              </a:ext>
            </a:extLst>
          </p:cNvPr>
          <p:cNvSpPr/>
          <p:nvPr/>
        </p:nvSpPr>
        <p:spPr>
          <a:xfrm rot="10800000" flipV="1">
            <a:off x="8757022" y="3440522"/>
            <a:ext cx="1371600" cy="319308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miter lim="800000"/>
          </a:ln>
          <a:effectLst>
            <a:glow>
              <a:schemeClr val="bg1"/>
            </a:glow>
            <a:outerShdw blurRad="50800" dist="50800" dir="5400000" algn="ctr" rotWithShape="0">
              <a:schemeClr val="tx1">
                <a:alpha val="0"/>
              </a:schemeClr>
            </a:outerShdw>
            <a:softEdge rad="0"/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ВРИ ЗУ</a:t>
            </a:r>
          </a:p>
        </p:txBody>
      </p:sp>
      <p:sp>
        <p:nvSpPr>
          <p:cNvPr id="1054" name="Равнобедренный треугольник 1053">
            <a:extLst>
              <a:ext uri="{FF2B5EF4-FFF2-40B4-BE49-F238E27FC236}">
                <a16:creationId xmlns:a16="http://schemas.microsoft.com/office/drawing/2014/main" id="{1EC976DD-5683-8EE6-AC4B-73AADF59208F}"/>
              </a:ext>
            </a:extLst>
          </p:cNvPr>
          <p:cNvSpPr/>
          <p:nvPr/>
        </p:nvSpPr>
        <p:spPr>
          <a:xfrm rot="5400000">
            <a:off x="10220533" y="3491885"/>
            <a:ext cx="272364" cy="234796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55" name="TextBox 1054">
            <a:extLst>
              <a:ext uri="{FF2B5EF4-FFF2-40B4-BE49-F238E27FC236}">
                <a16:creationId xmlns:a16="http://schemas.microsoft.com/office/drawing/2014/main" id="{0597FDEC-D3AB-79D7-555D-53326493C504}"/>
              </a:ext>
            </a:extLst>
          </p:cNvPr>
          <p:cNvSpPr txBox="1"/>
          <p:nvPr/>
        </p:nvSpPr>
        <p:spPr>
          <a:xfrm>
            <a:off x="10564718" y="3484090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-----</a:t>
            </a:r>
            <a:endParaRPr lang="ru-RU" b="0" dirty="0"/>
          </a:p>
        </p:txBody>
      </p:sp>
      <p:sp>
        <p:nvSpPr>
          <p:cNvPr id="1056" name="TextBox 1055">
            <a:extLst>
              <a:ext uri="{FF2B5EF4-FFF2-40B4-BE49-F238E27FC236}">
                <a16:creationId xmlns:a16="http://schemas.microsoft.com/office/drawing/2014/main" id="{14B56732-F755-470A-6EFA-BE44D9AAD1A8}"/>
              </a:ext>
            </a:extLst>
          </p:cNvPr>
          <p:cNvSpPr txBox="1"/>
          <p:nvPr/>
        </p:nvSpPr>
        <p:spPr>
          <a:xfrm>
            <a:off x="10751669" y="3474817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Га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1057" name="TextBox 1056">
            <a:extLst>
              <a:ext uri="{FF2B5EF4-FFF2-40B4-BE49-F238E27FC236}">
                <a16:creationId xmlns:a16="http://schemas.microsoft.com/office/drawing/2014/main" id="{A733A4A3-6213-6BD5-B034-9D645546250A}"/>
              </a:ext>
            </a:extLst>
          </p:cNvPr>
          <p:cNvSpPr txBox="1"/>
          <p:nvPr/>
        </p:nvSpPr>
        <p:spPr>
          <a:xfrm>
            <a:off x="8656903" y="3711333"/>
            <a:ext cx="3280508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заполняется в случае капитального строительства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78884467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195110-EB21-A282-0CCF-700574C7EA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" name="Прямоугольник 1143">
            <a:extLst>
              <a:ext uri="{FF2B5EF4-FFF2-40B4-BE49-F238E27FC236}">
                <a16:creationId xmlns:a16="http://schemas.microsoft.com/office/drawing/2014/main" id="{548D3DF2-E6A8-DCD8-F41C-0399D60F873D}"/>
              </a:ext>
            </a:extLst>
          </p:cNvPr>
          <p:cNvSpPr/>
          <p:nvPr/>
        </p:nvSpPr>
        <p:spPr>
          <a:xfrm>
            <a:off x="6522078" y="0"/>
            <a:ext cx="5670899" cy="595972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07" name="TextBox 1106">
            <a:extLst>
              <a:ext uri="{FF2B5EF4-FFF2-40B4-BE49-F238E27FC236}">
                <a16:creationId xmlns:a16="http://schemas.microsoft.com/office/drawing/2014/main" id="{E3EC0226-1953-4A55-E185-E79C46125C13}"/>
              </a:ext>
            </a:extLst>
          </p:cNvPr>
          <p:cNvSpPr txBox="1"/>
          <p:nvPr/>
        </p:nvSpPr>
        <p:spPr>
          <a:xfrm>
            <a:off x="11877917" y="6536713"/>
            <a:ext cx="566140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latin typeface="TT Moscow Economy Light" panose="020B0103030101020204" pitchFamily="34" charset="0"/>
              </a:rPr>
              <a:t>2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CC0A68E3-0B1F-632B-B3D8-4868E7D2E4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10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036" y="155374"/>
            <a:ext cx="2208632" cy="409724"/>
          </a:xfrm>
          <a:prstGeom prst="rect">
            <a:avLst/>
          </a:prstGeom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E7F9E088-C8D1-D29E-5ACD-13DD798D1E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3588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8" name="Rectangle 58">
            <a:extLst>
              <a:ext uri="{FF2B5EF4-FFF2-40B4-BE49-F238E27FC236}">
                <a16:creationId xmlns:a16="http://schemas.microsoft.com/office/drawing/2014/main" id="{E32BFF6D-0B59-297B-2062-EEE232794E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715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ctr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ru-RU" altLang="ru-RU" sz="10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</a:b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58" name="TextBox 1057">
            <a:extLst>
              <a:ext uri="{FF2B5EF4-FFF2-40B4-BE49-F238E27FC236}">
                <a16:creationId xmlns:a16="http://schemas.microsoft.com/office/drawing/2014/main" id="{5B9B2E04-4B9A-8713-7A39-10875D303DD5}"/>
              </a:ext>
            </a:extLst>
          </p:cNvPr>
          <p:cNvSpPr txBox="1"/>
          <p:nvPr/>
        </p:nvSpPr>
        <p:spPr>
          <a:xfrm>
            <a:off x="422920" y="153969"/>
            <a:ext cx="7323920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2000" b="0" dirty="0">
                <a:solidFill>
                  <a:schemeClr val="tx1"/>
                </a:solidFill>
                <a:latin typeface="Montserrat" panose="00000500000000000000" pitchFamily="2" charset="-52"/>
              </a:rPr>
              <a:t>Реализация проекта 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7B381285-88BC-53E1-A342-9793D48AA13C}"/>
              </a:ext>
            </a:extLst>
          </p:cNvPr>
          <p:cNvSpPr/>
          <p:nvPr/>
        </p:nvSpPr>
        <p:spPr>
          <a:xfrm>
            <a:off x="500336" y="663314"/>
            <a:ext cx="5962017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D3EB2ED7-1EFC-8E0A-78A9-5277CD57056D}"/>
              </a:ext>
            </a:extLst>
          </p:cNvPr>
          <p:cNvSpPr/>
          <p:nvPr/>
        </p:nvSpPr>
        <p:spPr>
          <a:xfrm>
            <a:off x="662716" y="736494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84DFC28D-322B-75A2-F359-C259BA158293}"/>
              </a:ext>
            </a:extLst>
          </p:cNvPr>
          <p:cNvSpPr/>
          <p:nvPr/>
        </p:nvSpPr>
        <p:spPr>
          <a:xfrm>
            <a:off x="951301" y="736493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D504E174-5B58-9E42-C73A-64862AFDFC9E}"/>
              </a:ext>
            </a:extLst>
          </p:cNvPr>
          <p:cNvSpPr/>
          <p:nvPr/>
        </p:nvSpPr>
        <p:spPr>
          <a:xfrm>
            <a:off x="1239886" y="736492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628BF6F-8142-8F09-6981-67002131C008}"/>
              </a:ext>
            </a:extLst>
          </p:cNvPr>
          <p:cNvSpPr txBox="1"/>
          <p:nvPr/>
        </p:nvSpPr>
        <p:spPr>
          <a:xfrm>
            <a:off x="1448354" y="681335"/>
            <a:ext cx="1775859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Цель проекта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78CAE95-954F-9B3E-6B05-82357AA336C4}"/>
              </a:ext>
            </a:extLst>
          </p:cNvPr>
          <p:cNvSpPr txBox="1"/>
          <p:nvPr/>
        </p:nvSpPr>
        <p:spPr>
          <a:xfrm>
            <a:off x="500338" y="1048240"/>
            <a:ext cx="5670899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Целевое назначение кредитного соглашения</a:t>
            </a:r>
          </a:p>
        </p:txBody>
      </p:sp>
      <p:sp>
        <p:nvSpPr>
          <p:cNvPr id="41" name="Прямоугольник: скругленные углы 40">
            <a:extLst>
              <a:ext uri="{FF2B5EF4-FFF2-40B4-BE49-F238E27FC236}">
                <a16:creationId xmlns:a16="http://schemas.microsoft.com/office/drawing/2014/main" id="{89388BD2-EE9A-63B3-10AC-2D23D19CBFE4}"/>
              </a:ext>
            </a:extLst>
          </p:cNvPr>
          <p:cNvSpPr/>
          <p:nvPr/>
        </p:nvSpPr>
        <p:spPr>
          <a:xfrm>
            <a:off x="500336" y="1715211"/>
            <a:ext cx="2620645" cy="707886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63576F9-6B73-910B-2CCB-CE7931EE0151}"/>
              </a:ext>
            </a:extLst>
          </p:cNvPr>
          <p:cNvSpPr txBox="1"/>
          <p:nvPr/>
        </p:nvSpPr>
        <p:spPr>
          <a:xfrm>
            <a:off x="633841" y="1715210"/>
            <a:ext cx="2379214" cy="7078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2800" b="0" dirty="0">
                <a:solidFill>
                  <a:schemeClr val="bg1"/>
                </a:solidFill>
                <a:latin typeface="Montserrat" panose="00000500000000000000" pitchFamily="2" charset="-52"/>
              </a:rPr>
              <a:t>₽</a:t>
            </a:r>
            <a:r>
              <a:rPr lang="ru-RU" sz="4000" b="0" dirty="0">
                <a:solidFill>
                  <a:schemeClr val="bg1"/>
                </a:solidFill>
                <a:latin typeface="Montserrat" panose="00000500000000000000" pitchFamily="2" charset="-52"/>
              </a:rPr>
              <a:t> </a:t>
            </a:r>
            <a:r>
              <a:rPr lang="ru-RU" sz="4000" b="0" i="0" dirty="0">
                <a:solidFill>
                  <a:schemeClr val="bg1"/>
                </a:solidFill>
                <a:effectLst/>
                <a:latin typeface="Montserrat" panose="00000500000000000000" pitchFamily="2" charset="-52"/>
              </a:rPr>
              <a:t>--</a:t>
            </a:r>
            <a:endParaRPr lang="ru-RU" sz="4800" b="0" dirty="0">
              <a:solidFill>
                <a:schemeClr val="bg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D5F65D8-842F-A27D-A8C6-0430E9916378}"/>
              </a:ext>
            </a:extLst>
          </p:cNvPr>
          <p:cNvSpPr txBox="1"/>
          <p:nvPr/>
        </p:nvSpPr>
        <p:spPr>
          <a:xfrm>
            <a:off x="1578983" y="1984695"/>
            <a:ext cx="1744995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1800" b="0" dirty="0">
                <a:solidFill>
                  <a:schemeClr val="bg1"/>
                </a:solidFill>
                <a:latin typeface="Montserrat" panose="00000500000000000000" pitchFamily="2" charset="-52"/>
              </a:rPr>
              <a:t>млрд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EEF0AB8-737A-6233-99DF-688B50957883}"/>
              </a:ext>
            </a:extLst>
          </p:cNvPr>
          <p:cNvSpPr txBox="1"/>
          <p:nvPr/>
        </p:nvSpPr>
        <p:spPr>
          <a:xfrm>
            <a:off x="732579" y="2407886"/>
            <a:ext cx="2723877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Общий объем инвестиций в проект</a:t>
            </a:r>
          </a:p>
        </p:txBody>
      </p:sp>
      <p:cxnSp>
        <p:nvCxnSpPr>
          <p:cNvPr id="46" name="Прямая соединительная линия 45">
            <a:extLst>
              <a:ext uri="{FF2B5EF4-FFF2-40B4-BE49-F238E27FC236}">
                <a16:creationId xmlns:a16="http://schemas.microsoft.com/office/drawing/2014/main" id="{2F00D339-0CF8-9E86-9CDD-F0390538799A}"/>
              </a:ext>
            </a:extLst>
          </p:cNvPr>
          <p:cNvCxnSpPr>
            <a:cxnSpLocks/>
            <a:stCxn id="44" idx="1"/>
          </p:cNvCxnSpPr>
          <p:nvPr/>
        </p:nvCxnSpPr>
        <p:spPr>
          <a:xfrm>
            <a:off x="732579" y="2523302"/>
            <a:ext cx="0" cy="387323"/>
          </a:xfrm>
          <a:prstGeom prst="line">
            <a:avLst/>
          </a:prstGeom>
          <a:ln>
            <a:solidFill>
              <a:srgbClr val="0070C0"/>
            </a:solidFill>
            <a:headEnd type="oval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1092E79D-C99B-AD8B-56D8-D333AC3D31BC}"/>
              </a:ext>
            </a:extLst>
          </p:cNvPr>
          <p:cNvSpPr txBox="1"/>
          <p:nvPr/>
        </p:nvSpPr>
        <p:spPr>
          <a:xfrm>
            <a:off x="732578" y="2795209"/>
            <a:ext cx="2723877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Собственные средства </a:t>
            </a:r>
          </a:p>
        </p:txBody>
      </p:sp>
      <p:sp>
        <p:nvSpPr>
          <p:cNvPr id="50" name="Равнобедренный треугольник 49">
            <a:extLst>
              <a:ext uri="{FF2B5EF4-FFF2-40B4-BE49-F238E27FC236}">
                <a16:creationId xmlns:a16="http://schemas.microsoft.com/office/drawing/2014/main" id="{FAE74836-843D-F549-46DA-86C27F0BEA8D}"/>
              </a:ext>
            </a:extLst>
          </p:cNvPr>
          <p:cNvSpPr/>
          <p:nvPr/>
        </p:nvSpPr>
        <p:spPr>
          <a:xfrm rot="5400000">
            <a:off x="2284767" y="2826808"/>
            <a:ext cx="210027" cy="18105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51" name="Прямоугольник: скругленные углы 50">
            <a:extLst>
              <a:ext uri="{FF2B5EF4-FFF2-40B4-BE49-F238E27FC236}">
                <a16:creationId xmlns:a16="http://schemas.microsoft.com/office/drawing/2014/main" id="{8339D3A6-8CF3-2F0E-6A87-94AE27600435}"/>
              </a:ext>
            </a:extLst>
          </p:cNvPr>
          <p:cNvSpPr/>
          <p:nvPr/>
        </p:nvSpPr>
        <p:spPr>
          <a:xfrm>
            <a:off x="2580657" y="2746846"/>
            <a:ext cx="1287111" cy="347674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F068554-32BC-7CA1-0F07-EB0702366252}"/>
              </a:ext>
            </a:extLst>
          </p:cNvPr>
          <p:cNvSpPr txBox="1"/>
          <p:nvPr/>
        </p:nvSpPr>
        <p:spPr>
          <a:xfrm>
            <a:off x="2620271" y="2710570"/>
            <a:ext cx="1552340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400" b="0" dirty="0">
                <a:solidFill>
                  <a:schemeClr val="bg1"/>
                </a:solidFill>
                <a:latin typeface="Montserrat" panose="00000500000000000000" pitchFamily="2" charset="-52"/>
              </a:rPr>
              <a:t>₽</a:t>
            </a:r>
            <a:r>
              <a:rPr lang="ru-RU" sz="2000" b="0" dirty="0">
                <a:solidFill>
                  <a:schemeClr val="bg1"/>
                </a:solidFill>
                <a:latin typeface="Montserrat" panose="00000500000000000000" pitchFamily="2" charset="-52"/>
              </a:rPr>
              <a:t> --</a:t>
            </a:r>
            <a:endParaRPr lang="ru-RU" sz="2800" b="0" dirty="0">
              <a:solidFill>
                <a:schemeClr val="bg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0684C8B-797F-41B7-528E-88E4144E3F0F}"/>
              </a:ext>
            </a:extLst>
          </p:cNvPr>
          <p:cNvSpPr txBox="1"/>
          <p:nvPr/>
        </p:nvSpPr>
        <p:spPr>
          <a:xfrm>
            <a:off x="3097665" y="2827955"/>
            <a:ext cx="928060" cy="2539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1050" b="0" dirty="0">
                <a:solidFill>
                  <a:schemeClr val="bg1"/>
                </a:solidFill>
                <a:latin typeface="Montserrat" panose="00000500000000000000" pitchFamily="2" charset="-52"/>
              </a:rPr>
              <a:t>млрд</a:t>
            </a:r>
            <a:endParaRPr lang="ru-RU" sz="1100" dirty="0">
              <a:solidFill>
                <a:schemeClr val="bg1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AE6F585-C00E-5553-B9F5-008ECF034F6F}"/>
              </a:ext>
            </a:extLst>
          </p:cNvPr>
          <p:cNvSpPr txBox="1"/>
          <p:nvPr/>
        </p:nvSpPr>
        <p:spPr>
          <a:xfrm>
            <a:off x="732579" y="3271548"/>
            <a:ext cx="2723877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Кредитные средства</a:t>
            </a:r>
          </a:p>
        </p:txBody>
      </p:sp>
      <p:sp>
        <p:nvSpPr>
          <p:cNvPr id="62" name="Равнобедренный треугольник 61">
            <a:extLst>
              <a:ext uri="{FF2B5EF4-FFF2-40B4-BE49-F238E27FC236}">
                <a16:creationId xmlns:a16="http://schemas.microsoft.com/office/drawing/2014/main" id="{103655C3-672F-35F7-29FC-F1F125667498}"/>
              </a:ext>
            </a:extLst>
          </p:cNvPr>
          <p:cNvSpPr/>
          <p:nvPr/>
        </p:nvSpPr>
        <p:spPr>
          <a:xfrm rot="5400000">
            <a:off x="2284768" y="3303147"/>
            <a:ext cx="210027" cy="18105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63" name="Прямоугольник: скругленные углы 62">
            <a:extLst>
              <a:ext uri="{FF2B5EF4-FFF2-40B4-BE49-F238E27FC236}">
                <a16:creationId xmlns:a16="http://schemas.microsoft.com/office/drawing/2014/main" id="{C3F0D59D-D587-0884-CF65-30B22AB79124}"/>
              </a:ext>
            </a:extLst>
          </p:cNvPr>
          <p:cNvSpPr/>
          <p:nvPr/>
        </p:nvSpPr>
        <p:spPr>
          <a:xfrm>
            <a:off x="2580658" y="3223185"/>
            <a:ext cx="1287111" cy="347674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24" name="TextBox 1023">
            <a:extLst>
              <a:ext uri="{FF2B5EF4-FFF2-40B4-BE49-F238E27FC236}">
                <a16:creationId xmlns:a16="http://schemas.microsoft.com/office/drawing/2014/main" id="{820BD2D2-ADFE-30B9-989C-4AF3F6C45281}"/>
              </a:ext>
            </a:extLst>
          </p:cNvPr>
          <p:cNvSpPr txBox="1"/>
          <p:nvPr/>
        </p:nvSpPr>
        <p:spPr>
          <a:xfrm>
            <a:off x="2665940" y="3186909"/>
            <a:ext cx="1506672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400" b="0" dirty="0">
                <a:solidFill>
                  <a:schemeClr val="bg1"/>
                </a:solidFill>
                <a:latin typeface="Montserrat" panose="00000500000000000000" pitchFamily="2" charset="-52"/>
              </a:rPr>
              <a:t>₽</a:t>
            </a:r>
            <a:r>
              <a:rPr lang="ru-RU" sz="2000" b="0" dirty="0">
                <a:solidFill>
                  <a:schemeClr val="bg1"/>
                </a:solidFill>
                <a:latin typeface="Montserrat" panose="00000500000000000000" pitchFamily="2" charset="-52"/>
              </a:rPr>
              <a:t> ---</a:t>
            </a:r>
            <a:endParaRPr lang="ru-RU" sz="2800" b="0" dirty="0">
              <a:solidFill>
                <a:schemeClr val="bg1"/>
              </a:solidFill>
            </a:endParaRPr>
          </a:p>
        </p:txBody>
      </p:sp>
      <p:sp>
        <p:nvSpPr>
          <p:cNvPr id="1025" name="TextBox 1024">
            <a:extLst>
              <a:ext uri="{FF2B5EF4-FFF2-40B4-BE49-F238E27FC236}">
                <a16:creationId xmlns:a16="http://schemas.microsoft.com/office/drawing/2014/main" id="{15B5F67F-495E-97C4-5F6B-0C0B653C12E3}"/>
              </a:ext>
            </a:extLst>
          </p:cNvPr>
          <p:cNvSpPr txBox="1"/>
          <p:nvPr/>
        </p:nvSpPr>
        <p:spPr>
          <a:xfrm>
            <a:off x="3120981" y="3306320"/>
            <a:ext cx="944358" cy="2539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1050" b="0" dirty="0">
                <a:solidFill>
                  <a:schemeClr val="bg1"/>
                </a:solidFill>
                <a:latin typeface="Montserrat" panose="00000500000000000000" pitchFamily="2" charset="-52"/>
              </a:rPr>
              <a:t>млрд</a:t>
            </a:r>
            <a:endParaRPr lang="ru-RU" sz="1100" dirty="0">
              <a:solidFill>
                <a:schemeClr val="bg1"/>
              </a:solidFill>
            </a:endParaRPr>
          </a:p>
        </p:txBody>
      </p:sp>
      <p:cxnSp>
        <p:nvCxnSpPr>
          <p:cNvPr id="1026" name="Прямая соединительная линия 1025">
            <a:extLst>
              <a:ext uri="{FF2B5EF4-FFF2-40B4-BE49-F238E27FC236}">
                <a16:creationId xmlns:a16="http://schemas.microsoft.com/office/drawing/2014/main" id="{0F361176-52F3-6577-FBE0-A23E20390FAB}"/>
              </a:ext>
            </a:extLst>
          </p:cNvPr>
          <p:cNvCxnSpPr>
            <a:cxnSpLocks/>
            <a:stCxn id="49" idx="1"/>
            <a:endCxn id="61" idx="1"/>
          </p:cNvCxnSpPr>
          <p:nvPr/>
        </p:nvCxnSpPr>
        <p:spPr>
          <a:xfrm>
            <a:off x="732578" y="2910625"/>
            <a:ext cx="1" cy="476339"/>
          </a:xfrm>
          <a:prstGeom prst="line">
            <a:avLst/>
          </a:prstGeom>
          <a:ln>
            <a:solidFill>
              <a:srgbClr val="0070C0"/>
            </a:solidFill>
            <a:headEnd type="none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31" name="Прямая соединительная линия 1030">
            <a:extLst>
              <a:ext uri="{FF2B5EF4-FFF2-40B4-BE49-F238E27FC236}">
                <a16:creationId xmlns:a16="http://schemas.microsoft.com/office/drawing/2014/main" id="{D27969C8-78E1-901A-08FC-7B6B5257B4EC}"/>
              </a:ext>
            </a:extLst>
          </p:cNvPr>
          <p:cNvCxnSpPr>
            <a:cxnSpLocks/>
          </p:cNvCxnSpPr>
          <p:nvPr/>
        </p:nvCxnSpPr>
        <p:spPr>
          <a:xfrm>
            <a:off x="3658833" y="3646446"/>
            <a:ext cx="0" cy="339381"/>
          </a:xfrm>
          <a:prstGeom prst="line">
            <a:avLst/>
          </a:prstGeom>
          <a:ln>
            <a:solidFill>
              <a:srgbClr val="0070C0"/>
            </a:solidFill>
            <a:headEnd type="oval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42" name="TextBox 1041">
            <a:extLst>
              <a:ext uri="{FF2B5EF4-FFF2-40B4-BE49-F238E27FC236}">
                <a16:creationId xmlns:a16="http://schemas.microsoft.com/office/drawing/2014/main" id="{975749C5-E6B2-388E-1633-852B74AB0F7C}"/>
              </a:ext>
            </a:extLst>
          </p:cNvPr>
          <p:cNvSpPr txBox="1"/>
          <p:nvPr/>
        </p:nvSpPr>
        <p:spPr>
          <a:xfrm>
            <a:off x="4138207" y="3788178"/>
            <a:ext cx="272387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Действующие КД на поддержке </a:t>
            </a:r>
          </a:p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Фонда (при наличии)</a:t>
            </a:r>
          </a:p>
        </p:txBody>
      </p:sp>
      <p:sp>
        <p:nvSpPr>
          <p:cNvPr id="1049" name="Прямоугольник: скругленные углы 1048">
            <a:extLst>
              <a:ext uri="{FF2B5EF4-FFF2-40B4-BE49-F238E27FC236}">
                <a16:creationId xmlns:a16="http://schemas.microsoft.com/office/drawing/2014/main" id="{D1656973-845C-5E2B-57CE-DBF14F3DBD36}"/>
              </a:ext>
            </a:extLst>
          </p:cNvPr>
          <p:cNvSpPr/>
          <p:nvPr/>
        </p:nvSpPr>
        <p:spPr>
          <a:xfrm>
            <a:off x="4222481" y="4197067"/>
            <a:ext cx="1131734" cy="276750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67" name="TextBox 1066">
            <a:extLst>
              <a:ext uri="{FF2B5EF4-FFF2-40B4-BE49-F238E27FC236}">
                <a16:creationId xmlns:a16="http://schemas.microsoft.com/office/drawing/2014/main" id="{A52C9293-5DC2-34EF-26A4-BF0F1B8707AC}"/>
              </a:ext>
            </a:extLst>
          </p:cNvPr>
          <p:cNvSpPr txBox="1"/>
          <p:nvPr/>
        </p:nvSpPr>
        <p:spPr>
          <a:xfrm>
            <a:off x="4236029" y="4160051"/>
            <a:ext cx="895256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dirty="0">
                <a:solidFill>
                  <a:schemeClr val="bg1"/>
                </a:solidFill>
                <a:latin typeface="Montserrat" panose="00000500000000000000" pitchFamily="2" charset="-52"/>
              </a:rPr>
              <a:t>₽</a:t>
            </a:r>
            <a:r>
              <a:rPr lang="ru-RU" sz="1600" b="0" dirty="0">
                <a:solidFill>
                  <a:schemeClr val="bg1"/>
                </a:solidFill>
                <a:latin typeface="Montserrat" panose="00000500000000000000" pitchFamily="2" charset="-52"/>
              </a:rPr>
              <a:t> ----</a:t>
            </a:r>
            <a:endParaRPr lang="ru-RU" sz="2000" b="0" dirty="0">
              <a:solidFill>
                <a:schemeClr val="bg1"/>
              </a:solidFill>
            </a:endParaRPr>
          </a:p>
        </p:txBody>
      </p:sp>
      <p:sp>
        <p:nvSpPr>
          <p:cNvPr id="1068" name="TextBox 1067">
            <a:extLst>
              <a:ext uri="{FF2B5EF4-FFF2-40B4-BE49-F238E27FC236}">
                <a16:creationId xmlns:a16="http://schemas.microsoft.com/office/drawing/2014/main" id="{2F6D0C5C-1CB6-2D29-F647-129D705456F5}"/>
              </a:ext>
            </a:extLst>
          </p:cNvPr>
          <p:cNvSpPr txBox="1"/>
          <p:nvPr/>
        </p:nvSpPr>
        <p:spPr>
          <a:xfrm>
            <a:off x="4503758" y="4240261"/>
            <a:ext cx="1138538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bg1"/>
                </a:solidFill>
                <a:latin typeface="Montserrat" panose="00000500000000000000" pitchFamily="2" charset="-52"/>
              </a:rPr>
              <a:t>млрд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082" name="TextBox 1081">
            <a:extLst>
              <a:ext uri="{FF2B5EF4-FFF2-40B4-BE49-F238E27FC236}">
                <a16:creationId xmlns:a16="http://schemas.microsoft.com/office/drawing/2014/main" id="{B61688FF-A920-55FC-7FD3-293E9576AEB1}"/>
              </a:ext>
            </a:extLst>
          </p:cNvPr>
          <p:cNvSpPr txBox="1"/>
          <p:nvPr/>
        </p:nvSpPr>
        <p:spPr>
          <a:xfrm>
            <a:off x="1955947" y="3781001"/>
            <a:ext cx="14342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Запрашиваемый </a:t>
            </a:r>
          </a:p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на поддержку КД</a:t>
            </a:r>
          </a:p>
        </p:txBody>
      </p:sp>
      <p:sp>
        <p:nvSpPr>
          <p:cNvPr id="1087" name="Прямоугольник: скругленные углы 1086">
            <a:extLst>
              <a:ext uri="{FF2B5EF4-FFF2-40B4-BE49-F238E27FC236}">
                <a16:creationId xmlns:a16="http://schemas.microsoft.com/office/drawing/2014/main" id="{E998524D-06D2-D26C-F509-EAA5293CC3E8}"/>
              </a:ext>
            </a:extLst>
          </p:cNvPr>
          <p:cNvSpPr/>
          <p:nvPr/>
        </p:nvSpPr>
        <p:spPr>
          <a:xfrm>
            <a:off x="500336" y="3786128"/>
            <a:ext cx="1131734" cy="276750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88" name="TextBox 1087">
            <a:extLst>
              <a:ext uri="{FF2B5EF4-FFF2-40B4-BE49-F238E27FC236}">
                <a16:creationId xmlns:a16="http://schemas.microsoft.com/office/drawing/2014/main" id="{92FFEAF5-09E4-0ED2-E5A2-44AEF0B7F4F1}"/>
              </a:ext>
            </a:extLst>
          </p:cNvPr>
          <p:cNvSpPr txBox="1"/>
          <p:nvPr/>
        </p:nvSpPr>
        <p:spPr>
          <a:xfrm>
            <a:off x="781613" y="3829322"/>
            <a:ext cx="1138538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bg1"/>
                </a:solidFill>
                <a:latin typeface="Montserrat" panose="00000500000000000000" pitchFamily="2" charset="-52"/>
              </a:rPr>
              <a:t>млрд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089" name="TextBox 1088">
            <a:extLst>
              <a:ext uri="{FF2B5EF4-FFF2-40B4-BE49-F238E27FC236}">
                <a16:creationId xmlns:a16="http://schemas.microsoft.com/office/drawing/2014/main" id="{88A75F91-FC30-5A8A-84D2-84BB6843065C}"/>
              </a:ext>
            </a:extLst>
          </p:cNvPr>
          <p:cNvSpPr txBox="1"/>
          <p:nvPr/>
        </p:nvSpPr>
        <p:spPr>
          <a:xfrm>
            <a:off x="536620" y="3755226"/>
            <a:ext cx="10954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dirty="0">
                <a:solidFill>
                  <a:schemeClr val="bg1"/>
                </a:solidFill>
                <a:latin typeface="Montserrat" panose="00000500000000000000" pitchFamily="2" charset="-52"/>
              </a:rPr>
              <a:t>₽</a:t>
            </a:r>
            <a:r>
              <a:rPr lang="ru-RU" sz="1600" b="0" dirty="0">
                <a:solidFill>
                  <a:schemeClr val="bg1"/>
                </a:solidFill>
                <a:latin typeface="Montserrat" panose="00000500000000000000" pitchFamily="2" charset="-52"/>
              </a:rPr>
              <a:t> ---</a:t>
            </a:r>
            <a:endParaRPr lang="ru-RU" sz="2000" b="0" dirty="0">
              <a:solidFill>
                <a:schemeClr val="bg1"/>
              </a:solidFill>
            </a:endParaRPr>
          </a:p>
        </p:txBody>
      </p:sp>
      <p:cxnSp>
        <p:nvCxnSpPr>
          <p:cNvPr id="1095" name="Прямая соединительная линия 1094">
            <a:extLst>
              <a:ext uri="{FF2B5EF4-FFF2-40B4-BE49-F238E27FC236}">
                <a16:creationId xmlns:a16="http://schemas.microsoft.com/office/drawing/2014/main" id="{31A56708-6511-BDC9-3647-CE79AACDB3F3}"/>
              </a:ext>
            </a:extLst>
          </p:cNvPr>
          <p:cNvCxnSpPr>
            <a:cxnSpLocks/>
          </p:cNvCxnSpPr>
          <p:nvPr/>
        </p:nvCxnSpPr>
        <p:spPr>
          <a:xfrm flipH="1">
            <a:off x="3658833" y="3985827"/>
            <a:ext cx="420741" cy="0"/>
          </a:xfrm>
          <a:prstGeom prst="line">
            <a:avLst/>
          </a:prstGeom>
          <a:ln>
            <a:solidFill>
              <a:srgbClr val="0070C0"/>
            </a:solidFill>
            <a:headEnd type="oval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097" name="Прямая соединительная линия 1096">
            <a:extLst>
              <a:ext uri="{FF2B5EF4-FFF2-40B4-BE49-F238E27FC236}">
                <a16:creationId xmlns:a16="http://schemas.microsoft.com/office/drawing/2014/main" id="{54F209DE-80C5-C8DF-04EE-3C1D810202C7}"/>
              </a:ext>
            </a:extLst>
          </p:cNvPr>
          <p:cNvCxnSpPr>
            <a:cxnSpLocks/>
          </p:cNvCxnSpPr>
          <p:nvPr/>
        </p:nvCxnSpPr>
        <p:spPr>
          <a:xfrm flipH="1">
            <a:off x="3238092" y="3985827"/>
            <a:ext cx="420741" cy="0"/>
          </a:xfrm>
          <a:prstGeom prst="line">
            <a:avLst/>
          </a:prstGeom>
          <a:ln>
            <a:solidFill>
              <a:srgbClr val="0070C0"/>
            </a:solidFill>
            <a:headEnd type="oval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99" name="Равнобедренный треугольник 1098">
            <a:extLst>
              <a:ext uri="{FF2B5EF4-FFF2-40B4-BE49-F238E27FC236}">
                <a16:creationId xmlns:a16="http://schemas.microsoft.com/office/drawing/2014/main" id="{25AC701D-CB9D-012F-8AA1-2A06EF33F395}"/>
              </a:ext>
            </a:extLst>
          </p:cNvPr>
          <p:cNvSpPr/>
          <p:nvPr/>
        </p:nvSpPr>
        <p:spPr>
          <a:xfrm rot="16200000" flipH="1">
            <a:off x="1710295" y="3840536"/>
            <a:ext cx="210027" cy="18105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01" name="TextBox 1100">
            <a:extLst>
              <a:ext uri="{FF2B5EF4-FFF2-40B4-BE49-F238E27FC236}">
                <a16:creationId xmlns:a16="http://schemas.microsoft.com/office/drawing/2014/main" id="{C5A41C83-C42D-7F22-6256-1153EA28C893}"/>
              </a:ext>
            </a:extLst>
          </p:cNvPr>
          <p:cNvSpPr txBox="1"/>
          <p:nvPr/>
        </p:nvSpPr>
        <p:spPr>
          <a:xfrm>
            <a:off x="4146551" y="4420420"/>
            <a:ext cx="2723877" cy="184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6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договор поддержки заключен </a:t>
            </a:r>
            <a:r>
              <a:rPr lang="ru-RU" sz="6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-----------</a:t>
            </a:r>
          </a:p>
        </p:txBody>
      </p:sp>
      <p:cxnSp>
        <p:nvCxnSpPr>
          <p:cNvPr id="1124" name="Прямая соединительная линия 1123">
            <a:extLst>
              <a:ext uri="{FF2B5EF4-FFF2-40B4-BE49-F238E27FC236}">
                <a16:creationId xmlns:a16="http://schemas.microsoft.com/office/drawing/2014/main" id="{55D95FB3-DF32-8AA0-4AB2-801FA26BEAFA}"/>
              </a:ext>
            </a:extLst>
          </p:cNvPr>
          <p:cNvCxnSpPr>
            <a:cxnSpLocks/>
          </p:cNvCxnSpPr>
          <p:nvPr/>
        </p:nvCxnSpPr>
        <p:spPr>
          <a:xfrm>
            <a:off x="724074" y="4344701"/>
            <a:ext cx="0" cy="387323"/>
          </a:xfrm>
          <a:prstGeom prst="line">
            <a:avLst/>
          </a:prstGeom>
          <a:ln>
            <a:solidFill>
              <a:srgbClr val="0070C0"/>
            </a:solidFill>
            <a:headEnd type="oval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25" name="Прямая соединительная линия 1124">
            <a:extLst>
              <a:ext uri="{FF2B5EF4-FFF2-40B4-BE49-F238E27FC236}">
                <a16:creationId xmlns:a16="http://schemas.microsoft.com/office/drawing/2014/main" id="{AE3C82F7-1AAF-254E-5EBB-5E43FF10328D}"/>
              </a:ext>
            </a:extLst>
          </p:cNvPr>
          <p:cNvCxnSpPr>
            <a:cxnSpLocks/>
          </p:cNvCxnSpPr>
          <p:nvPr/>
        </p:nvCxnSpPr>
        <p:spPr>
          <a:xfrm>
            <a:off x="724073" y="4732024"/>
            <a:ext cx="1" cy="476339"/>
          </a:xfrm>
          <a:prstGeom prst="line">
            <a:avLst/>
          </a:prstGeom>
          <a:ln>
            <a:solidFill>
              <a:srgbClr val="0070C0"/>
            </a:solidFill>
            <a:headEnd type="none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28" name="TextBox 1127">
            <a:extLst>
              <a:ext uri="{FF2B5EF4-FFF2-40B4-BE49-F238E27FC236}">
                <a16:creationId xmlns:a16="http://schemas.microsoft.com/office/drawing/2014/main" id="{463CED36-88E1-C688-8937-864B58EF9A42}"/>
              </a:ext>
            </a:extLst>
          </p:cNvPr>
          <p:cNvSpPr txBox="1"/>
          <p:nvPr/>
        </p:nvSpPr>
        <p:spPr>
          <a:xfrm>
            <a:off x="743630" y="4611018"/>
            <a:ext cx="14719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7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Запрашиваемый срок поддержки</a:t>
            </a:r>
          </a:p>
        </p:txBody>
      </p:sp>
      <p:sp>
        <p:nvSpPr>
          <p:cNvPr id="1129" name="TextBox 1128">
            <a:extLst>
              <a:ext uri="{FF2B5EF4-FFF2-40B4-BE49-F238E27FC236}">
                <a16:creationId xmlns:a16="http://schemas.microsoft.com/office/drawing/2014/main" id="{EDBA63C5-D4BD-5B08-691B-B1F5C497C778}"/>
              </a:ext>
            </a:extLst>
          </p:cNvPr>
          <p:cNvSpPr txBox="1"/>
          <p:nvPr/>
        </p:nvSpPr>
        <p:spPr>
          <a:xfrm>
            <a:off x="2120797" y="4564801"/>
            <a:ext cx="62819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1600" b="0" dirty="0">
                <a:solidFill>
                  <a:srgbClr val="002060"/>
                </a:solidFill>
                <a:latin typeface="Montserrat" panose="00000500000000000000" pitchFamily="2" charset="-52"/>
              </a:rPr>
              <a:t>- </a:t>
            </a:r>
            <a:r>
              <a:rPr lang="ru-RU" sz="1050" b="0" dirty="0">
                <a:solidFill>
                  <a:srgbClr val="002060"/>
                </a:solidFill>
                <a:latin typeface="Montserrat" panose="00000500000000000000" pitchFamily="2" charset="-52"/>
              </a:rPr>
              <a:t>лет</a:t>
            </a:r>
          </a:p>
        </p:txBody>
      </p:sp>
      <p:sp>
        <p:nvSpPr>
          <p:cNvPr id="1130" name="TextBox 1129">
            <a:extLst>
              <a:ext uri="{FF2B5EF4-FFF2-40B4-BE49-F238E27FC236}">
                <a16:creationId xmlns:a16="http://schemas.microsoft.com/office/drawing/2014/main" id="{8444BABB-EE6D-F8D3-1B42-BADDB21D4861}"/>
              </a:ext>
            </a:extLst>
          </p:cNvPr>
          <p:cNvSpPr txBox="1"/>
          <p:nvPr/>
        </p:nvSpPr>
        <p:spPr>
          <a:xfrm>
            <a:off x="746059" y="5103646"/>
            <a:ext cx="1471924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7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Банк-кредитор</a:t>
            </a:r>
          </a:p>
        </p:txBody>
      </p:sp>
      <p:sp>
        <p:nvSpPr>
          <p:cNvPr id="1131" name="TextBox 1130">
            <a:extLst>
              <a:ext uri="{FF2B5EF4-FFF2-40B4-BE49-F238E27FC236}">
                <a16:creationId xmlns:a16="http://schemas.microsoft.com/office/drawing/2014/main" id="{93CFF98F-CA82-079A-E14A-DF302EB6AD6C}"/>
              </a:ext>
            </a:extLst>
          </p:cNvPr>
          <p:cNvSpPr txBox="1"/>
          <p:nvPr/>
        </p:nvSpPr>
        <p:spPr>
          <a:xfrm>
            <a:off x="2094516" y="4963360"/>
            <a:ext cx="119946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1600" b="0" dirty="0">
                <a:solidFill>
                  <a:srgbClr val="002060"/>
                </a:solidFill>
                <a:latin typeface="Montserrat" panose="00000500000000000000" pitchFamily="2" charset="-52"/>
              </a:rPr>
              <a:t> ---</a:t>
            </a:r>
            <a:endParaRPr lang="ru-RU" sz="1050" b="0" dirty="0">
              <a:solidFill>
                <a:srgbClr val="002060"/>
              </a:solidFill>
              <a:latin typeface="Montserrat" panose="00000500000000000000" pitchFamily="2" charset="-52"/>
            </a:endParaRPr>
          </a:p>
        </p:txBody>
      </p:sp>
      <p:sp>
        <p:nvSpPr>
          <p:cNvPr id="1132" name="TextBox 1131">
            <a:extLst>
              <a:ext uri="{FF2B5EF4-FFF2-40B4-BE49-F238E27FC236}">
                <a16:creationId xmlns:a16="http://schemas.microsoft.com/office/drawing/2014/main" id="{1AAFD203-2945-443A-847B-C4F6A74D8AF6}"/>
              </a:ext>
            </a:extLst>
          </p:cNvPr>
          <p:cNvSpPr txBox="1"/>
          <p:nvPr/>
        </p:nvSpPr>
        <p:spPr>
          <a:xfrm>
            <a:off x="423406" y="4059650"/>
            <a:ext cx="1471924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7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Параметры поддержки</a:t>
            </a:r>
          </a:p>
        </p:txBody>
      </p:sp>
      <p:sp>
        <p:nvSpPr>
          <p:cNvPr id="1138" name="TextBox 1137">
            <a:extLst>
              <a:ext uri="{FF2B5EF4-FFF2-40B4-BE49-F238E27FC236}">
                <a16:creationId xmlns:a16="http://schemas.microsoft.com/office/drawing/2014/main" id="{3B4BAB0A-3B82-583A-0C49-9158DDADBD33}"/>
              </a:ext>
            </a:extLst>
          </p:cNvPr>
          <p:cNvSpPr txBox="1"/>
          <p:nvPr/>
        </p:nvSpPr>
        <p:spPr>
          <a:xfrm>
            <a:off x="5049474" y="5371886"/>
            <a:ext cx="1131734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dirty="0">
                <a:solidFill>
                  <a:schemeClr val="bg1"/>
                </a:solidFill>
                <a:latin typeface="Montserrat" panose="00000500000000000000" pitchFamily="2" charset="-52"/>
              </a:rPr>
              <a:t>₽</a:t>
            </a:r>
            <a:r>
              <a:rPr lang="ru-RU" sz="1600" b="0" dirty="0">
                <a:solidFill>
                  <a:schemeClr val="bg1"/>
                </a:solidFill>
                <a:latin typeface="Montserrat" panose="00000500000000000000" pitchFamily="2" charset="-52"/>
              </a:rPr>
              <a:t> 0</a:t>
            </a:r>
            <a:r>
              <a:rPr lang="en-US" sz="1600" b="0" i="0" dirty="0">
                <a:solidFill>
                  <a:schemeClr val="bg1"/>
                </a:solidFill>
                <a:effectLst/>
                <a:latin typeface="Montserrat" panose="00000500000000000000" pitchFamily="2" charset="-52"/>
              </a:rPr>
              <a:t>,</a:t>
            </a:r>
            <a:r>
              <a:rPr lang="ru-RU" sz="1600" b="0" dirty="0">
                <a:solidFill>
                  <a:schemeClr val="bg1"/>
                </a:solidFill>
                <a:latin typeface="Montserrat" panose="00000500000000000000" pitchFamily="2" charset="-52"/>
              </a:rPr>
              <a:t>22</a:t>
            </a:r>
            <a:endParaRPr lang="ru-RU" sz="2000" b="0" dirty="0">
              <a:solidFill>
                <a:schemeClr val="bg1"/>
              </a:solidFill>
            </a:endParaRPr>
          </a:p>
        </p:txBody>
      </p:sp>
      <p:sp>
        <p:nvSpPr>
          <p:cNvPr id="1145" name="Прямоугольник: скругленные углы 1144">
            <a:extLst>
              <a:ext uri="{FF2B5EF4-FFF2-40B4-BE49-F238E27FC236}">
                <a16:creationId xmlns:a16="http://schemas.microsoft.com/office/drawing/2014/main" id="{98C25AC8-F421-D245-19D0-213092321520}"/>
              </a:ext>
            </a:extLst>
          </p:cNvPr>
          <p:cNvSpPr/>
          <p:nvPr/>
        </p:nvSpPr>
        <p:spPr>
          <a:xfrm>
            <a:off x="6628465" y="663314"/>
            <a:ext cx="5142204" cy="31341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46" name="Овал 1145">
            <a:extLst>
              <a:ext uri="{FF2B5EF4-FFF2-40B4-BE49-F238E27FC236}">
                <a16:creationId xmlns:a16="http://schemas.microsoft.com/office/drawing/2014/main" id="{422142D3-040C-E87A-32F0-AEA4B4D08E41}"/>
              </a:ext>
            </a:extLst>
          </p:cNvPr>
          <p:cNvSpPr/>
          <p:nvPr/>
        </p:nvSpPr>
        <p:spPr>
          <a:xfrm>
            <a:off x="6775770" y="734239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47" name="Овал 1146">
            <a:extLst>
              <a:ext uri="{FF2B5EF4-FFF2-40B4-BE49-F238E27FC236}">
                <a16:creationId xmlns:a16="http://schemas.microsoft.com/office/drawing/2014/main" id="{48600D91-0E85-2C83-B134-F496FBF84D3A}"/>
              </a:ext>
            </a:extLst>
          </p:cNvPr>
          <p:cNvSpPr/>
          <p:nvPr/>
        </p:nvSpPr>
        <p:spPr>
          <a:xfrm>
            <a:off x="7064355" y="734238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48" name="Овал 1147">
            <a:extLst>
              <a:ext uri="{FF2B5EF4-FFF2-40B4-BE49-F238E27FC236}">
                <a16:creationId xmlns:a16="http://schemas.microsoft.com/office/drawing/2014/main" id="{269BE117-0920-45F2-9363-058F6527D2B4}"/>
              </a:ext>
            </a:extLst>
          </p:cNvPr>
          <p:cNvSpPr/>
          <p:nvPr/>
        </p:nvSpPr>
        <p:spPr>
          <a:xfrm>
            <a:off x="7352940" y="734237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49" name="TextBox 1148">
            <a:extLst>
              <a:ext uri="{FF2B5EF4-FFF2-40B4-BE49-F238E27FC236}">
                <a16:creationId xmlns:a16="http://schemas.microsoft.com/office/drawing/2014/main" id="{77A309B4-5D0D-F826-D481-91A4348C3C55}"/>
              </a:ext>
            </a:extLst>
          </p:cNvPr>
          <p:cNvSpPr txBox="1"/>
          <p:nvPr/>
        </p:nvSpPr>
        <p:spPr>
          <a:xfrm>
            <a:off x="7576482" y="683448"/>
            <a:ext cx="4525031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Предоставление поддержки</a:t>
            </a:r>
          </a:p>
        </p:txBody>
      </p:sp>
      <p:sp>
        <p:nvSpPr>
          <p:cNvPr id="1157" name="TextBox 1156">
            <a:extLst>
              <a:ext uri="{FF2B5EF4-FFF2-40B4-BE49-F238E27FC236}">
                <a16:creationId xmlns:a16="http://schemas.microsoft.com/office/drawing/2014/main" id="{7CF38243-6A06-1EFC-28F9-9BA3C10D4F42}"/>
              </a:ext>
            </a:extLst>
          </p:cNvPr>
          <p:cNvSpPr txBox="1"/>
          <p:nvPr/>
        </p:nvSpPr>
        <p:spPr>
          <a:xfrm>
            <a:off x="6995904" y="3409003"/>
            <a:ext cx="2183808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Создание рабочих мест</a:t>
            </a:r>
          </a:p>
        </p:txBody>
      </p:sp>
      <p:sp>
        <p:nvSpPr>
          <p:cNvPr id="1173" name="Равнобедренный треугольник 1172">
            <a:extLst>
              <a:ext uri="{FF2B5EF4-FFF2-40B4-BE49-F238E27FC236}">
                <a16:creationId xmlns:a16="http://schemas.microsoft.com/office/drawing/2014/main" id="{8ABA33B1-BE22-23F4-5C36-3C8D38E6AD5C}"/>
              </a:ext>
            </a:extLst>
          </p:cNvPr>
          <p:cNvSpPr/>
          <p:nvPr/>
        </p:nvSpPr>
        <p:spPr>
          <a:xfrm rot="5400000">
            <a:off x="9541714" y="1959734"/>
            <a:ext cx="210027" cy="18105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74" name="TextBox 1173">
            <a:extLst>
              <a:ext uri="{FF2B5EF4-FFF2-40B4-BE49-F238E27FC236}">
                <a16:creationId xmlns:a16="http://schemas.microsoft.com/office/drawing/2014/main" id="{46564EB5-CC16-A5C8-BE17-D41DEB1EC9CC}"/>
              </a:ext>
            </a:extLst>
          </p:cNvPr>
          <p:cNvSpPr txBox="1"/>
          <p:nvPr/>
        </p:nvSpPr>
        <p:spPr>
          <a:xfrm>
            <a:off x="9769202" y="1530241"/>
            <a:ext cx="2001462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Осуществление выборки средств по КД</a:t>
            </a:r>
            <a:r>
              <a:rPr lang="en-US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в млрд руб. (накопительным итогом)</a:t>
            </a:r>
          </a:p>
        </p:txBody>
      </p:sp>
      <p:sp>
        <p:nvSpPr>
          <p:cNvPr id="1175" name="Прямоугольник: скругленные углы 1174">
            <a:extLst>
              <a:ext uri="{FF2B5EF4-FFF2-40B4-BE49-F238E27FC236}">
                <a16:creationId xmlns:a16="http://schemas.microsoft.com/office/drawing/2014/main" id="{BDBBB82B-2B67-ED36-FE80-9F63336B94F5}"/>
              </a:ext>
            </a:extLst>
          </p:cNvPr>
          <p:cNvSpPr/>
          <p:nvPr/>
        </p:nvSpPr>
        <p:spPr>
          <a:xfrm>
            <a:off x="9824991" y="2035211"/>
            <a:ext cx="1945677" cy="276750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76" name="TextBox 1175">
            <a:extLst>
              <a:ext uri="{FF2B5EF4-FFF2-40B4-BE49-F238E27FC236}">
                <a16:creationId xmlns:a16="http://schemas.microsoft.com/office/drawing/2014/main" id="{F89EAFF2-6F9D-4292-CBF6-2F183281F70B}"/>
              </a:ext>
            </a:extLst>
          </p:cNvPr>
          <p:cNvSpPr txBox="1"/>
          <p:nvPr/>
        </p:nvSpPr>
        <p:spPr>
          <a:xfrm>
            <a:off x="9841029" y="2055989"/>
            <a:ext cx="1774710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900" b="0" dirty="0">
                <a:solidFill>
                  <a:schemeClr val="bg1"/>
                </a:solidFill>
                <a:latin typeface="Montserrat" panose="00000500000000000000" pitchFamily="2" charset="-52"/>
              </a:rPr>
              <a:t>Инвестиционная фаза</a:t>
            </a:r>
            <a:endParaRPr lang="ru-RU" sz="1000" dirty="0">
              <a:solidFill>
                <a:schemeClr val="bg1"/>
              </a:solidFill>
            </a:endParaRPr>
          </a:p>
        </p:txBody>
      </p:sp>
      <p:cxnSp>
        <p:nvCxnSpPr>
          <p:cNvPr id="1180" name="Прямая соединительная линия 1179">
            <a:extLst>
              <a:ext uri="{FF2B5EF4-FFF2-40B4-BE49-F238E27FC236}">
                <a16:creationId xmlns:a16="http://schemas.microsoft.com/office/drawing/2014/main" id="{B630A55F-994F-6F0A-8BA2-C76E047E5CBB}"/>
              </a:ext>
            </a:extLst>
          </p:cNvPr>
          <p:cNvCxnSpPr>
            <a:cxnSpLocks/>
          </p:cNvCxnSpPr>
          <p:nvPr/>
        </p:nvCxnSpPr>
        <p:spPr>
          <a:xfrm>
            <a:off x="8969931" y="1804988"/>
            <a:ext cx="0" cy="934819"/>
          </a:xfrm>
          <a:prstGeom prst="line">
            <a:avLst/>
          </a:prstGeom>
          <a:noFill/>
          <a:ln w="9525" cap="flat">
            <a:solidFill>
              <a:schemeClr val="bg2">
                <a:lumMod val="7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82" name="Прямая соединительная линия 1181">
            <a:extLst>
              <a:ext uri="{FF2B5EF4-FFF2-40B4-BE49-F238E27FC236}">
                <a16:creationId xmlns:a16="http://schemas.microsoft.com/office/drawing/2014/main" id="{175CED25-D081-C49D-948F-3D0B02552A10}"/>
              </a:ext>
            </a:extLst>
          </p:cNvPr>
          <p:cNvCxnSpPr>
            <a:cxnSpLocks/>
          </p:cNvCxnSpPr>
          <p:nvPr/>
        </p:nvCxnSpPr>
        <p:spPr>
          <a:xfrm>
            <a:off x="8484156" y="1971183"/>
            <a:ext cx="0" cy="537228"/>
          </a:xfrm>
          <a:prstGeom prst="line">
            <a:avLst/>
          </a:prstGeom>
          <a:noFill/>
          <a:ln w="9525" cap="flat">
            <a:solidFill>
              <a:schemeClr val="bg2">
                <a:lumMod val="7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83" name="Прямая соединительная линия 1182">
            <a:extLst>
              <a:ext uri="{FF2B5EF4-FFF2-40B4-BE49-F238E27FC236}">
                <a16:creationId xmlns:a16="http://schemas.microsoft.com/office/drawing/2014/main" id="{C797BB4B-FFC2-D432-2A50-7BA2BCB1EA9E}"/>
              </a:ext>
            </a:extLst>
          </p:cNvPr>
          <p:cNvCxnSpPr>
            <a:cxnSpLocks/>
          </p:cNvCxnSpPr>
          <p:nvPr/>
        </p:nvCxnSpPr>
        <p:spPr>
          <a:xfrm>
            <a:off x="8003143" y="2109788"/>
            <a:ext cx="0" cy="447675"/>
          </a:xfrm>
          <a:prstGeom prst="line">
            <a:avLst/>
          </a:prstGeom>
          <a:noFill/>
          <a:ln w="9525" cap="flat">
            <a:solidFill>
              <a:schemeClr val="bg2">
                <a:lumMod val="7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84" name="Прямая соединительная линия 1183">
            <a:extLst>
              <a:ext uri="{FF2B5EF4-FFF2-40B4-BE49-F238E27FC236}">
                <a16:creationId xmlns:a16="http://schemas.microsoft.com/office/drawing/2014/main" id="{CC26A1A0-47BD-76A7-79F7-CBE941E6137C}"/>
              </a:ext>
            </a:extLst>
          </p:cNvPr>
          <p:cNvCxnSpPr>
            <a:cxnSpLocks/>
          </p:cNvCxnSpPr>
          <p:nvPr/>
        </p:nvCxnSpPr>
        <p:spPr>
          <a:xfrm>
            <a:off x="7519627" y="2407886"/>
            <a:ext cx="0" cy="302684"/>
          </a:xfrm>
          <a:prstGeom prst="line">
            <a:avLst/>
          </a:prstGeom>
          <a:noFill/>
          <a:ln w="9525" cap="flat">
            <a:solidFill>
              <a:schemeClr val="bg2">
                <a:lumMod val="7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85" name="Прямая соединительная линия 1184">
            <a:extLst>
              <a:ext uri="{FF2B5EF4-FFF2-40B4-BE49-F238E27FC236}">
                <a16:creationId xmlns:a16="http://schemas.microsoft.com/office/drawing/2014/main" id="{C068F3B9-6529-D6BD-74ED-1C5131824273}"/>
              </a:ext>
            </a:extLst>
          </p:cNvPr>
          <p:cNvCxnSpPr>
            <a:cxnSpLocks/>
          </p:cNvCxnSpPr>
          <p:nvPr/>
        </p:nvCxnSpPr>
        <p:spPr>
          <a:xfrm flipV="1">
            <a:off x="7035854" y="2423097"/>
            <a:ext cx="0" cy="427259"/>
          </a:xfrm>
          <a:prstGeom prst="line">
            <a:avLst/>
          </a:prstGeom>
          <a:noFill/>
          <a:ln w="9525" cap="flat">
            <a:solidFill>
              <a:schemeClr val="bg2">
                <a:lumMod val="7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86" name="Прямая соединительная линия 1185">
            <a:extLst>
              <a:ext uri="{FF2B5EF4-FFF2-40B4-BE49-F238E27FC236}">
                <a16:creationId xmlns:a16="http://schemas.microsoft.com/office/drawing/2014/main" id="{937AD78D-724C-EDEB-F98E-EB234E35DA93}"/>
              </a:ext>
            </a:extLst>
          </p:cNvPr>
          <p:cNvCxnSpPr>
            <a:cxnSpLocks/>
          </p:cNvCxnSpPr>
          <p:nvPr/>
        </p:nvCxnSpPr>
        <p:spPr>
          <a:xfrm>
            <a:off x="9451181" y="1335881"/>
            <a:ext cx="0" cy="1410965"/>
          </a:xfrm>
          <a:prstGeom prst="line">
            <a:avLst/>
          </a:prstGeom>
          <a:noFill/>
          <a:ln w="9525" cap="flat">
            <a:solidFill>
              <a:schemeClr val="bg2">
                <a:lumMod val="7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193" name="Прямоугольник: скругленные углы 1192">
            <a:extLst>
              <a:ext uri="{FF2B5EF4-FFF2-40B4-BE49-F238E27FC236}">
                <a16:creationId xmlns:a16="http://schemas.microsoft.com/office/drawing/2014/main" id="{C7A18C25-FDC3-703D-7A9F-3C4A91A4DFF6}"/>
              </a:ext>
            </a:extLst>
          </p:cNvPr>
          <p:cNvSpPr/>
          <p:nvPr/>
        </p:nvSpPr>
        <p:spPr>
          <a:xfrm>
            <a:off x="502383" y="5939722"/>
            <a:ext cx="11268286" cy="319309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94" name="Овал 1193">
            <a:extLst>
              <a:ext uri="{FF2B5EF4-FFF2-40B4-BE49-F238E27FC236}">
                <a16:creationId xmlns:a16="http://schemas.microsoft.com/office/drawing/2014/main" id="{6D472AB1-0C49-B49F-A606-8775C5911D2B}"/>
              </a:ext>
            </a:extLst>
          </p:cNvPr>
          <p:cNvSpPr/>
          <p:nvPr/>
        </p:nvSpPr>
        <p:spPr>
          <a:xfrm>
            <a:off x="664763" y="6012902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95" name="Овал 1194">
            <a:extLst>
              <a:ext uri="{FF2B5EF4-FFF2-40B4-BE49-F238E27FC236}">
                <a16:creationId xmlns:a16="http://schemas.microsoft.com/office/drawing/2014/main" id="{B132B1F9-CDD8-EEE0-DA2B-4702E161F3C2}"/>
              </a:ext>
            </a:extLst>
          </p:cNvPr>
          <p:cNvSpPr/>
          <p:nvPr/>
        </p:nvSpPr>
        <p:spPr>
          <a:xfrm>
            <a:off x="953348" y="6012901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96" name="Овал 1195">
            <a:extLst>
              <a:ext uri="{FF2B5EF4-FFF2-40B4-BE49-F238E27FC236}">
                <a16:creationId xmlns:a16="http://schemas.microsoft.com/office/drawing/2014/main" id="{F5573605-19B3-8FB3-CE80-CEEE7E05DC49}"/>
              </a:ext>
            </a:extLst>
          </p:cNvPr>
          <p:cNvSpPr/>
          <p:nvPr/>
        </p:nvSpPr>
        <p:spPr>
          <a:xfrm>
            <a:off x="1241933" y="6012900"/>
            <a:ext cx="166687" cy="166687"/>
          </a:xfrm>
          <a:prstGeom prst="ellips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197" name="TextBox 1196">
            <a:extLst>
              <a:ext uri="{FF2B5EF4-FFF2-40B4-BE49-F238E27FC236}">
                <a16:creationId xmlns:a16="http://schemas.microsoft.com/office/drawing/2014/main" id="{B072E8D5-12C1-6C9C-6726-ECCDFD073D73}"/>
              </a:ext>
            </a:extLst>
          </p:cNvPr>
          <p:cNvSpPr txBox="1"/>
          <p:nvPr/>
        </p:nvSpPr>
        <p:spPr>
          <a:xfrm>
            <a:off x="1450401" y="5957743"/>
            <a:ext cx="4141350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200" dirty="0">
                <a:solidFill>
                  <a:schemeClr val="bg1"/>
                </a:solidFill>
                <a:latin typeface="Montserrat" panose="00000500000000000000" pitchFamily="2" charset="-52"/>
              </a:rPr>
              <a:t>Сопроводительный текст от компании</a:t>
            </a:r>
          </a:p>
        </p:txBody>
      </p:sp>
      <p:sp>
        <p:nvSpPr>
          <p:cNvPr id="1198" name="TextBox 1197">
            <a:extLst>
              <a:ext uri="{FF2B5EF4-FFF2-40B4-BE49-F238E27FC236}">
                <a16:creationId xmlns:a16="http://schemas.microsoft.com/office/drawing/2014/main" id="{251B68B8-C6FD-F871-7ED6-C6E1FA7DCF1E}"/>
              </a:ext>
            </a:extLst>
          </p:cNvPr>
          <p:cNvSpPr txBox="1"/>
          <p:nvPr/>
        </p:nvSpPr>
        <p:spPr>
          <a:xfrm>
            <a:off x="570243" y="6212566"/>
            <a:ext cx="1120198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</a:t>
            </a:r>
            <a:endParaRPr lang="ru-RU" sz="900" b="0" dirty="0">
              <a:solidFill>
                <a:schemeClr val="tx1">
                  <a:lumMod val="95000"/>
                  <a:lumOff val="5000"/>
                </a:schemeClr>
              </a:solidFill>
              <a:latin typeface="Montserrat" panose="00000500000000000000" pitchFamily="2" charset="-52"/>
            </a:endParaRPr>
          </a:p>
        </p:txBody>
      </p:sp>
      <p:sp>
        <p:nvSpPr>
          <p:cNvPr id="1201" name="Равнобедренный треугольник 1200">
            <a:extLst>
              <a:ext uri="{FF2B5EF4-FFF2-40B4-BE49-F238E27FC236}">
                <a16:creationId xmlns:a16="http://schemas.microsoft.com/office/drawing/2014/main" id="{3E4E5615-5A28-F661-8E5D-9834244B3925}"/>
              </a:ext>
            </a:extLst>
          </p:cNvPr>
          <p:cNvSpPr/>
          <p:nvPr/>
        </p:nvSpPr>
        <p:spPr>
          <a:xfrm rot="5400000">
            <a:off x="5876321" y="2944281"/>
            <a:ext cx="1525420" cy="248744"/>
          </a:xfrm>
          <a:prstGeom prst="triangle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graphicFrame>
        <p:nvGraphicFramePr>
          <p:cNvPr id="1150" name="Диаграмма 1149">
            <a:extLst>
              <a:ext uri="{FF2B5EF4-FFF2-40B4-BE49-F238E27FC236}">
                <a16:creationId xmlns:a16="http://schemas.microsoft.com/office/drawing/2014/main" id="{DA8FE10A-84A4-FD9D-7204-4A3B2A84A3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9820619"/>
              </p:ext>
            </p:extLst>
          </p:nvPr>
        </p:nvGraphicFramePr>
        <p:xfrm>
          <a:off x="6650610" y="3266550"/>
          <a:ext cx="5120058" cy="2248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Прямоугольник: скругленные углы 2">
            <a:extLst>
              <a:ext uri="{FF2B5EF4-FFF2-40B4-BE49-F238E27FC236}">
                <a16:creationId xmlns:a16="http://schemas.microsoft.com/office/drawing/2014/main" id="{A2647C01-D287-0268-27DF-DB28C33842C7}"/>
              </a:ext>
            </a:extLst>
          </p:cNvPr>
          <p:cNvSpPr/>
          <p:nvPr/>
        </p:nvSpPr>
        <p:spPr>
          <a:xfrm>
            <a:off x="7033376" y="2833930"/>
            <a:ext cx="4425156" cy="389254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6EC612-8538-1217-C9A9-B21967CD4F41}"/>
              </a:ext>
            </a:extLst>
          </p:cNvPr>
          <p:cNvSpPr txBox="1"/>
          <p:nvPr/>
        </p:nvSpPr>
        <p:spPr>
          <a:xfrm>
            <a:off x="7147698" y="2837498"/>
            <a:ext cx="3836309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900" b="0" dirty="0">
                <a:solidFill>
                  <a:schemeClr val="bg1"/>
                </a:solidFill>
                <a:latin typeface="Montserrat" panose="00000500000000000000" pitchFamily="2" charset="-52"/>
              </a:rPr>
              <a:t>Эффекты для города Москвы после реализации проекта (через 2 года после завершения поддержки)</a:t>
            </a:r>
            <a:endParaRPr lang="ru-RU" sz="10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24FB3DB-2AD5-6F75-3B5E-649F266B1303}"/>
              </a:ext>
            </a:extLst>
          </p:cNvPr>
          <p:cNvSpPr txBox="1"/>
          <p:nvPr/>
        </p:nvSpPr>
        <p:spPr>
          <a:xfrm>
            <a:off x="6942457" y="1199145"/>
            <a:ext cx="20014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Построить в </a:t>
            </a:r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excel </a:t>
            </a:r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график выборки по кварталам</a:t>
            </a:r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/</a:t>
            </a:r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годам</a:t>
            </a:r>
            <a:r>
              <a:rPr lang="en-US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, </a:t>
            </a:r>
            <a:r>
              <a:rPr lang="ru-RU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в млрд руб.</a:t>
            </a:r>
          </a:p>
        </p:txBody>
      </p:sp>
      <p:sp>
        <p:nvSpPr>
          <p:cNvPr id="1046" name="Равнобедренный треугольник 1045">
            <a:extLst>
              <a:ext uri="{FF2B5EF4-FFF2-40B4-BE49-F238E27FC236}">
                <a16:creationId xmlns:a16="http://schemas.microsoft.com/office/drawing/2014/main" id="{DC0B820D-3BEE-3064-C10D-2E4ABE7DEB93}"/>
              </a:ext>
            </a:extLst>
          </p:cNvPr>
          <p:cNvSpPr/>
          <p:nvPr/>
        </p:nvSpPr>
        <p:spPr>
          <a:xfrm rot="5400000">
            <a:off x="9464296" y="3503140"/>
            <a:ext cx="210027" cy="18105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1056" name="TextBox 1055">
            <a:extLst>
              <a:ext uri="{FF2B5EF4-FFF2-40B4-BE49-F238E27FC236}">
                <a16:creationId xmlns:a16="http://schemas.microsoft.com/office/drawing/2014/main" id="{C179684E-E4E2-D788-1910-ECE387CA3688}"/>
              </a:ext>
            </a:extLst>
          </p:cNvPr>
          <p:cNvSpPr txBox="1"/>
          <p:nvPr/>
        </p:nvSpPr>
        <p:spPr>
          <a:xfrm>
            <a:off x="10111429" y="3390959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</a:t>
            </a:r>
            <a:endParaRPr lang="ru-RU" b="0" dirty="0"/>
          </a:p>
        </p:txBody>
      </p:sp>
      <p:sp>
        <p:nvSpPr>
          <p:cNvPr id="1057" name="TextBox 1056">
            <a:extLst>
              <a:ext uri="{FF2B5EF4-FFF2-40B4-BE49-F238E27FC236}">
                <a16:creationId xmlns:a16="http://schemas.microsoft.com/office/drawing/2014/main" id="{1958B191-A648-3EFA-F350-2E4D3222665E}"/>
              </a:ext>
            </a:extLst>
          </p:cNvPr>
          <p:cNvSpPr txBox="1"/>
          <p:nvPr/>
        </p:nvSpPr>
        <p:spPr>
          <a:xfrm>
            <a:off x="10298377" y="3482753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rgbClr val="002060"/>
                </a:solidFill>
                <a:latin typeface="Montserrat" panose="00000500000000000000" pitchFamily="2" charset="-52"/>
              </a:rPr>
              <a:t>тыс. чел.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689CA24-5AB4-8B97-756E-46F7FF33FD1B}"/>
              </a:ext>
            </a:extLst>
          </p:cNvPr>
          <p:cNvSpPr txBox="1"/>
          <p:nvPr/>
        </p:nvSpPr>
        <p:spPr>
          <a:xfrm>
            <a:off x="349306" y="6603023"/>
            <a:ext cx="5762494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**НДФЛ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налог на прибыль (17%)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налог на имущество</a:t>
            </a:r>
            <a:r>
              <a:rPr lang="en-US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, </a:t>
            </a:r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транспортный налог</a:t>
            </a:r>
            <a:endParaRPr lang="ru-RU" sz="1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DA7533-19D1-C39A-6E67-C42EED21C63A}"/>
              </a:ext>
            </a:extLst>
          </p:cNvPr>
          <p:cNvSpPr txBox="1"/>
          <p:nvPr/>
        </p:nvSpPr>
        <p:spPr>
          <a:xfrm>
            <a:off x="761389" y="4257078"/>
            <a:ext cx="1471924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7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Срок КД</a:t>
            </a: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BF6D4BEB-2D7F-54C5-CDBF-E456BCCD8FE7}"/>
              </a:ext>
            </a:extLst>
          </p:cNvPr>
          <p:cNvCxnSpPr>
            <a:cxnSpLocks/>
          </p:cNvCxnSpPr>
          <p:nvPr/>
        </p:nvCxnSpPr>
        <p:spPr>
          <a:xfrm>
            <a:off x="724074" y="5217563"/>
            <a:ext cx="1" cy="476339"/>
          </a:xfrm>
          <a:prstGeom prst="line">
            <a:avLst/>
          </a:prstGeom>
          <a:ln>
            <a:solidFill>
              <a:srgbClr val="0070C0"/>
            </a:solidFill>
            <a:headEnd type="none"/>
            <a:tailEnd type="oval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EFA84018-09C3-3C02-A242-E99737CF28C3}"/>
              </a:ext>
            </a:extLst>
          </p:cNvPr>
          <p:cNvSpPr txBox="1"/>
          <p:nvPr/>
        </p:nvSpPr>
        <p:spPr>
          <a:xfrm>
            <a:off x="746060" y="5562678"/>
            <a:ext cx="147192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7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Процентная ставка </a:t>
            </a:r>
          </a:p>
          <a:p>
            <a:pPr algn="l" defTabSz="1491151"/>
            <a:r>
              <a:rPr lang="ru-RU" sz="7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по КД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CF932ED-9C04-9FCC-322E-E62039255C15}"/>
              </a:ext>
            </a:extLst>
          </p:cNvPr>
          <p:cNvSpPr txBox="1"/>
          <p:nvPr/>
        </p:nvSpPr>
        <p:spPr>
          <a:xfrm>
            <a:off x="2120526" y="4165182"/>
            <a:ext cx="62819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1600" b="0" dirty="0">
                <a:solidFill>
                  <a:srgbClr val="002060"/>
                </a:solidFill>
                <a:latin typeface="Montserrat" panose="00000500000000000000" pitchFamily="2" charset="-52"/>
              </a:rPr>
              <a:t>- </a:t>
            </a:r>
            <a:r>
              <a:rPr lang="ru-RU" sz="1050" b="0" dirty="0">
                <a:solidFill>
                  <a:srgbClr val="002060"/>
                </a:solidFill>
                <a:latin typeface="Montserrat" panose="00000500000000000000" pitchFamily="2" charset="-52"/>
              </a:rPr>
              <a:t>лет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3BB6EB5-2811-6023-F9AB-8545F2EFC9A5}"/>
              </a:ext>
            </a:extLst>
          </p:cNvPr>
          <p:cNvSpPr txBox="1"/>
          <p:nvPr/>
        </p:nvSpPr>
        <p:spPr>
          <a:xfrm>
            <a:off x="2120797" y="5396262"/>
            <a:ext cx="18085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1100" b="0" dirty="0">
                <a:solidFill>
                  <a:srgbClr val="002060"/>
                </a:solidFill>
                <a:latin typeface="Montserrat" panose="00000500000000000000" pitchFamily="2" charset="-52"/>
              </a:rPr>
              <a:t>КС ЦБ РФ </a:t>
            </a:r>
            <a:r>
              <a:rPr lang="ru-RU" sz="1200" b="0" dirty="0">
                <a:solidFill>
                  <a:srgbClr val="002060"/>
                </a:solidFill>
                <a:latin typeface="Montserrat" panose="00000500000000000000" pitchFamily="2" charset="-52"/>
              </a:rPr>
              <a:t>+</a:t>
            </a:r>
            <a:r>
              <a:rPr lang="ru-RU" sz="1600" b="0" dirty="0">
                <a:solidFill>
                  <a:srgbClr val="002060"/>
                </a:solidFill>
                <a:latin typeface="Montserrat" panose="00000500000000000000" pitchFamily="2" charset="-52"/>
              </a:rPr>
              <a:t> _</a:t>
            </a:r>
            <a:r>
              <a:rPr lang="ru-RU" sz="1100" b="0" dirty="0">
                <a:solidFill>
                  <a:srgbClr val="002060"/>
                </a:solidFill>
                <a:latin typeface="Montserrat" panose="00000500000000000000" pitchFamily="2" charset="-52"/>
              </a:rPr>
              <a:t>%</a:t>
            </a:r>
            <a:endParaRPr lang="ru-RU" sz="1050" b="0" dirty="0">
              <a:solidFill>
                <a:srgbClr val="002060"/>
              </a:solidFill>
              <a:latin typeface="Montserrat" panose="00000500000000000000" pitchFamily="2" charset="-52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CDDF384-1D73-C5C7-7031-0138D475DC9B}"/>
              </a:ext>
            </a:extLst>
          </p:cNvPr>
          <p:cNvSpPr txBox="1"/>
          <p:nvPr/>
        </p:nvSpPr>
        <p:spPr>
          <a:xfrm>
            <a:off x="2110561" y="5636108"/>
            <a:ext cx="272387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6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в случае фиксированной указать процентную </a:t>
            </a:r>
          </a:p>
          <a:p>
            <a:pPr algn="l" defTabSz="1491151"/>
            <a:r>
              <a:rPr lang="ru-RU" sz="6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ставку без привязки к КС ЦБ РФ***</a:t>
            </a:r>
            <a:endParaRPr lang="ru-RU" sz="600" dirty="0">
              <a:solidFill>
                <a:schemeClr val="tx1">
                  <a:lumMod val="95000"/>
                  <a:lumOff val="5000"/>
                </a:schemeClr>
              </a:solidFill>
              <a:latin typeface="Montserrat" panose="00000500000000000000" pitchFamily="2" charset="-52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F81D3CE-64A1-6998-7AF4-E17FEB5FC8DC}"/>
              </a:ext>
            </a:extLst>
          </p:cNvPr>
          <p:cNvSpPr txBox="1"/>
          <p:nvPr/>
        </p:nvSpPr>
        <p:spPr>
          <a:xfrm>
            <a:off x="5148679" y="6594118"/>
            <a:ext cx="5762494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***КС ЦБ РФ – Ключевая ставка Банка России</a:t>
            </a:r>
            <a:endParaRPr lang="ru-RU" sz="1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0C2E42-9685-E969-62FF-0971DBBAC13C}"/>
              </a:ext>
            </a:extLst>
          </p:cNvPr>
          <p:cNvSpPr txBox="1"/>
          <p:nvPr/>
        </p:nvSpPr>
        <p:spPr>
          <a:xfrm>
            <a:off x="7001772" y="4255135"/>
            <a:ext cx="21838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Объем уплаченных налогов </a:t>
            </a:r>
          </a:p>
          <a:p>
            <a:pPr algn="l" defTabSz="1491151"/>
            <a:r>
              <a:rPr lang="ru-RU" sz="900" b="0" dirty="0">
                <a:solidFill>
                  <a:schemeClr val="tx1">
                    <a:lumMod val="95000"/>
                    <a:lumOff val="5000"/>
                  </a:schemeClr>
                </a:solidFill>
                <a:latin typeface="Montserrat" panose="00000500000000000000" pitchFamily="2" charset="-52"/>
              </a:rPr>
              <a:t>в бюджет г. Москвы**</a:t>
            </a:r>
          </a:p>
        </p:txBody>
      </p:sp>
      <p:sp>
        <p:nvSpPr>
          <p:cNvPr id="17" name="Равнобедренный треугольник 16">
            <a:extLst>
              <a:ext uri="{FF2B5EF4-FFF2-40B4-BE49-F238E27FC236}">
                <a16:creationId xmlns:a16="http://schemas.microsoft.com/office/drawing/2014/main" id="{F75EB32D-DF39-7684-A7E3-1F60A2936495}"/>
              </a:ext>
            </a:extLst>
          </p:cNvPr>
          <p:cNvSpPr/>
          <p:nvPr/>
        </p:nvSpPr>
        <p:spPr>
          <a:xfrm rot="5400000">
            <a:off x="9464296" y="4332325"/>
            <a:ext cx="210027" cy="181057"/>
          </a:xfrm>
          <a:prstGeom prst="triangle">
            <a:avLst/>
          </a:prstGeom>
          <a:solidFill>
            <a:srgbClr val="0070C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Neue Medium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3FEE0C9-F720-E7EF-F924-38A463E34B89}"/>
              </a:ext>
            </a:extLst>
          </p:cNvPr>
          <p:cNvSpPr txBox="1"/>
          <p:nvPr/>
        </p:nvSpPr>
        <p:spPr>
          <a:xfrm>
            <a:off x="10092944" y="4225932"/>
            <a:ext cx="1417749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ru-RU" sz="1100" b="0" dirty="0">
                <a:solidFill>
                  <a:srgbClr val="002060"/>
                </a:solidFill>
                <a:latin typeface="Montserrat" panose="00000500000000000000" pitchFamily="2" charset="-52"/>
              </a:rPr>
              <a:t>₽</a:t>
            </a:r>
            <a:r>
              <a:rPr lang="ru-RU" sz="1100" b="0" dirty="0">
                <a:solidFill>
                  <a:schemeClr val="accent3">
                    <a:lumMod val="50000"/>
                  </a:schemeClr>
                </a:solidFill>
                <a:latin typeface="Montserrat" panose="00000500000000000000" pitchFamily="2" charset="-52"/>
              </a:rPr>
              <a:t> </a:t>
            </a:r>
            <a:r>
              <a:rPr lang="ru-RU" sz="1600" b="0" i="0" dirty="0">
                <a:solidFill>
                  <a:schemeClr val="tx1"/>
                </a:solidFill>
                <a:effectLst/>
                <a:latin typeface="Montserrat" panose="00000500000000000000" pitchFamily="2" charset="-52"/>
              </a:rPr>
              <a:t>---</a:t>
            </a:r>
            <a:endParaRPr lang="ru-RU" b="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CACDAEE-EFDA-540E-9EF6-1809EF1EE75B}"/>
              </a:ext>
            </a:extLst>
          </p:cNvPr>
          <p:cNvSpPr txBox="1"/>
          <p:nvPr/>
        </p:nvSpPr>
        <p:spPr>
          <a:xfrm>
            <a:off x="10540729" y="4226766"/>
            <a:ext cx="842493" cy="2308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ru-RU" sz="900" b="0" dirty="0">
                <a:solidFill>
                  <a:schemeClr val="tx1"/>
                </a:solidFill>
                <a:latin typeface="Montserrat" panose="00000500000000000000" pitchFamily="2" charset="-52"/>
              </a:rPr>
              <a:t>млрд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378181548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B0F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14492</TotalTime>
  <Words>371</Words>
  <Application>Microsoft Office PowerPoint</Application>
  <PresentationFormat>Произвольный</PresentationFormat>
  <Paragraphs>118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3" baseType="lpstr">
      <vt:lpstr>Arial</vt:lpstr>
      <vt:lpstr>Helvetica Neue</vt:lpstr>
      <vt:lpstr>Helvetica Neue Light</vt:lpstr>
      <vt:lpstr>Helvetica Neue Medium</vt:lpstr>
      <vt:lpstr>Montserrat</vt:lpstr>
      <vt:lpstr>Moscow Sans</vt:lpstr>
      <vt:lpstr>TT Moscow Economy</vt:lpstr>
      <vt:lpstr>TT Moscow Economy Light</vt:lpstr>
      <vt:lpstr>TT Moscow Economy Medium</vt:lpstr>
      <vt:lpstr>White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Pifpaf</dc:creator>
  <cp:lastModifiedBy>Сугян Григорий Гагикович</cp:lastModifiedBy>
  <cp:revision>105</cp:revision>
  <cp:lastPrinted>2025-05-28T14:31:13Z</cp:lastPrinted>
  <dcterms:modified xsi:type="dcterms:W3CDTF">2025-06-23T12:57:23Z</dcterms:modified>
</cp:coreProperties>
</file>